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sldIdLst>
    <p:sldId id="256" r:id="rId2"/>
    <p:sldId id="257"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4660"/>
  </p:normalViewPr>
  <p:slideViewPr>
    <p:cSldViewPr snapToGrid="0">
      <p:cViewPr varScale="1">
        <p:scale>
          <a:sx n="88" d="100"/>
          <a:sy n="88" d="100"/>
        </p:scale>
        <p:origin x="211"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endParaRPr lang="en-US" dirty="0"/>
          </a:p>
        </p:txBody>
      </p:sp>
      <p:sp>
        <p:nvSpPr>
          <p:cNvPr id="4" name="Date Placeholder 3"/>
          <p:cNvSpPr>
            <a:spLocks noGrp="1"/>
          </p:cNvSpPr>
          <p:nvPr>
            <p:ph type="dt" sz="half" idx="10"/>
          </p:nvPr>
        </p:nvSpPr>
        <p:spPr/>
        <p:txBody>
          <a:bodyPr/>
          <a:lstStyle/>
          <a:p>
            <a:fld id="{5762CF4B-3899-4F71-AFFB-4829BEBEFCA6}" type="datetimeFigureOut">
              <a:rPr lang="fr-CH" smtClean="0"/>
              <a:t>22.06.2021</a:t>
            </a:fld>
            <a:endParaRPr lang="fr-CH"/>
          </a:p>
        </p:txBody>
      </p:sp>
      <p:sp>
        <p:nvSpPr>
          <p:cNvPr id="5" name="Footer Placeholder 4"/>
          <p:cNvSpPr>
            <a:spLocks noGrp="1"/>
          </p:cNvSpPr>
          <p:nvPr>
            <p:ph type="ftr" sz="quarter" idx="11"/>
          </p:nvPr>
        </p:nvSpPr>
        <p:spPr/>
        <p:txBody>
          <a:bodyPr/>
          <a:lstStyle/>
          <a:p>
            <a:endParaRPr lang="fr-CH"/>
          </a:p>
        </p:txBody>
      </p:sp>
      <p:sp>
        <p:nvSpPr>
          <p:cNvPr id="6" name="Slide Number Placeholder 5"/>
          <p:cNvSpPr>
            <a:spLocks noGrp="1"/>
          </p:cNvSpPr>
          <p:nvPr>
            <p:ph type="sldNum" sz="quarter" idx="12"/>
          </p:nvPr>
        </p:nvSpPr>
        <p:spPr/>
        <p:txBody>
          <a:bodyPr/>
          <a:lstStyle/>
          <a:p>
            <a:fld id="{EE2DF15C-3AA5-446C-9565-25F518BBDB95}" type="slidenum">
              <a:rPr lang="fr-CH" smtClean="0"/>
              <a:t>‹N°›</a:t>
            </a:fld>
            <a:endParaRPr lang="fr-CH"/>
          </a:p>
        </p:txBody>
      </p:sp>
    </p:spTree>
    <p:extLst>
      <p:ext uri="{BB962C8B-B14F-4D97-AF65-F5344CB8AC3E}">
        <p14:creationId xmlns:p14="http://schemas.microsoft.com/office/powerpoint/2010/main" val="1432219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762CF4B-3899-4F71-AFFB-4829BEBEFCA6}" type="datetimeFigureOut">
              <a:rPr lang="fr-CH" smtClean="0"/>
              <a:t>22.06.2021</a:t>
            </a:fld>
            <a:endParaRPr lang="fr-CH"/>
          </a:p>
        </p:txBody>
      </p:sp>
      <p:sp>
        <p:nvSpPr>
          <p:cNvPr id="5" name="Footer Placeholder 4"/>
          <p:cNvSpPr>
            <a:spLocks noGrp="1"/>
          </p:cNvSpPr>
          <p:nvPr>
            <p:ph type="ftr" sz="quarter" idx="11"/>
          </p:nvPr>
        </p:nvSpPr>
        <p:spPr/>
        <p:txBody>
          <a:bodyPr/>
          <a:lstStyle/>
          <a:p>
            <a:endParaRPr lang="fr-CH"/>
          </a:p>
        </p:txBody>
      </p:sp>
      <p:sp>
        <p:nvSpPr>
          <p:cNvPr id="6" name="Slide Number Placeholder 5"/>
          <p:cNvSpPr>
            <a:spLocks noGrp="1"/>
          </p:cNvSpPr>
          <p:nvPr>
            <p:ph type="sldNum" sz="quarter" idx="12"/>
          </p:nvPr>
        </p:nvSpPr>
        <p:spPr/>
        <p:txBody>
          <a:bodyPr/>
          <a:lstStyle/>
          <a:p>
            <a:fld id="{EE2DF15C-3AA5-446C-9565-25F518BBDB95}" type="slidenum">
              <a:rPr lang="fr-CH" smtClean="0"/>
              <a:t>‹N°›</a:t>
            </a:fld>
            <a:endParaRPr lang="fr-CH"/>
          </a:p>
        </p:txBody>
      </p:sp>
    </p:spTree>
    <p:extLst>
      <p:ext uri="{BB962C8B-B14F-4D97-AF65-F5344CB8AC3E}">
        <p14:creationId xmlns:p14="http://schemas.microsoft.com/office/powerpoint/2010/main" val="764665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762CF4B-3899-4F71-AFFB-4829BEBEFCA6}" type="datetimeFigureOut">
              <a:rPr lang="fr-CH" smtClean="0"/>
              <a:t>22.06.2021</a:t>
            </a:fld>
            <a:endParaRPr lang="fr-CH"/>
          </a:p>
        </p:txBody>
      </p:sp>
      <p:sp>
        <p:nvSpPr>
          <p:cNvPr id="5" name="Footer Placeholder 4"/>
          <p:cNvSpPr>
            <a:spLocks noGrp="1"/>
          </p:cNvSpPr>
          <p:nvPr>
            <p:ph type="ftr" sz="quarter" idx="11"/>
          </p:nvPr>
        </p:nvSpPr>
        <p:spPr/>
        <p:txBody>
          <a:bodyPr/>
          <a:lstStyle/>
          <a:p>
            <a:endParaRPr lang="fr-CH"/>
          </a:p>
        </p:txBody>
      </p:sp>
      <p:sp>
        <p:nvSpPr>
          <p:cNvPr id="6" name="Slide Number Placeholder 5"/>
          <p:cNvSpPr>
            <a:spLocks noGrp="1"/>
          </p:cNvSpPr>
          <p:nvPr>
            <p:ph type="sldNum" sz="quarter" idx="12"/>
          </p:nvPr>
        </p:nvSpPr>
        <p:spPr/>
        <p:txBody>
          <a:bodyPr/>
          <a:lstStyle/>
          <a:p>
            <a:fld id="{EE2DF15C-3AA5-446C-9565-25F518BBDB95}" type="slidenum">
              <a:rPr lang="fr-CH" smtClean="0"/>
              <a:t>‹N°›</a:t>
            </a:fld>
            <a:endParaRPr lang="fr-CH"/>
          </a:p>
        </p:txBody>
      </p:sp>
    </p:spTree>
    <p:extLst>
      <p:ext uri="{BB962C8B-B14F-4D97-AF65-F5344CB8AC3E}">
        <p14:creationId xmlns:p14="http://schemas.microsoft.com/office/powerpoint/2010/main" val="368052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762CF4B-3899-4F71-AFFB-4829BEBEFCA6}" type="datetimeFigureOut">
              <a:rPr lang="fr-CH" smtClean="0"/>
              <a:t>22.06.2021</a:t>
            </a:fld>
            <a:endParaRPr lang="fr-CH"/>
          </a:p>
        </p:txBody>
      </p:sp>
      <p:sp>
        <p:nvSpPr>
          <p:cNvPr id="5" name="Footer Placeholder 4"/>
          <p:cNvSpPr>
            <a:spLocks noGrp="1"/>
          </p:cNvSpPr>
          <p:nvPr>
            <p:ph type="ftr" sz="quarter" idx="11"/>
          </p:nvPr>
        </p:nvSpPr>
        <p:spPr/>
        <p:txBody>
          <a:bodyPr/>
          <a:lstStyle/>
          <a:p>
            <a:endParaRPr lang="fr-CH"/>
          </a:p>
        </p:txBody>
      </p:sp>
      <p:sp>
        <p:nvSpPr>
          <p:cNvPr id="6" name="Slide Number Placeholder 5"/>
          <p:cNvSpPr>
            <a:spLocks noGrp="1"/>
          </p:cNvSpPr>
          <p:nvPr>
            <p:ph type="sldNum" sz="quarter" idx="12"/>
          </p:nvPr>
        </p:nvSpPr>
        <p:spPr/>
        <p:txBody>
          <a:bodyPr/>
          <a:lstStyle/>
          <a:p>
            <a:fld id="{EE2DF15C-3AA5-446C-9565-25F518BBDB95}" type="slidenum">
              <a:rPr lang="fr-CH" smtClean="0"/>
              <a:t>‹N°›</a:t>
            </a:fld>
            <a:endParaRPr lang="fr-CH"/>
          </a:p>
        </p:txBody>
      </p:sp>
    </p:spTree>
    <p:extLst>
      <p:ext uri="{BB962C8B-B14F-4D97-AF65-F5344CB8AC3E}">
        <p14:creationId xmlns:p14="http://schemas.microsoft.com/office/powerpoint/2010/main" val="227446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Date Placeholder 3"/>
          <p:cNvSpPr>
            <a:spLocks noGrp="1"/>
          </p:cNvSpPr>
          <p:nvPr>
            <p:ph type="dt" sz="half" idx="10"/>
          </p:nvPr>
        </p:nvSpPr>
        <p:spPr/>
        <p:txBody>
          <a:bodyPr/>
          <a:lstStyle/>
          <a:p>
            <a:fld id="{5762CF4B-3899-4F71-AFFB-4829BEBEFCA6}" type="datetimeFigureOut">
              <a:rPr lang="fr-CH" smtClean="0"/>
              <a:t>22.06.2021</a:t>
            </a:fld>
            <a:endParaRPr lang="fr-CH"/>
          </a:p>
        </p:txBody>
      </p:sp>
      <p:sp>
        <p:nvSpPr>
          <p:cNvPr id="5" name="Footer Placeholder 4"/>
          <p:cNvSpPr>
            <a:spLocks noGrp="1"/>
          </p:cNvSpPr>
          <p:nvPr>
            <p:ph type="ftr" sz="quarter" idx="11"/>
          </p:nvPr>
        </p:nvSpPr>
        <p:spPr/>
        <p:txBody>
          <a:bodyPr/>
          <a:lstStyle/>
          <a:p>
            <a:endParaRPr lang="fr-CH"/>
          </a:p>
        </p:txBody>
      </p:sp>
      <p:sp>
        <p:nvSpPr>
          <p:cNvPr id="6" name="Slide Number Placeholder 5"/>
          <p:cNvSpPr>
            <a:spLocks noGrp="1"/>
          </p:cNvSpPr>
          <p:nvPr>
            <p:ph type="sldNum" sz="quarter" idx="12"/>
          </p:nvPr>
        </p:nvSpPr>
        <p:spPr/>
        <p:txBody>
          <a:bodyPr/>
          <a:lstStyle/>
          <a:p>
            <a:fld id="{EE2DF15C-3AA5-446C-9565-25F518BBDB95}" type="slidenum">
              <a:rPr lang="fr-CH" smtClean="0"/>
              <a:t>‹N°›</a:t>
            </a:fld>
            <a:endParaRPr lang="fr-CH"/>
          </a:p>
        </p:txBody>
      </p:sp>
    </p:spTree>
    <p:extLst>
      <p:ext uri="{BB962C8B-B14F-4D97-AF65-F5344CB8AC3E}">
        <p14:creationId xmlns:p14="http://schemas.microsoft.com/office/powerpoint/2010/main" val="3481693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762CF4B-3899-4F71-AFFB-4829BEBEFCA6}" type="datetimeFigureOut">
              <a:rPr lang="fr-CH" smtClean="0"/>
              <a:t>22.06.2021</a:t>
            </a:fld>
            <a:endParaRPr lang="fr-CH"/>
          </a:p>
        </p:txBody>
      </p:sp>
      <p:sp>
        <p:nvSpPr>
          <p:cNvPr id="6" name="Footer Placeholder 5"/>
          <p:cNvSpPr>
            <a:spLocks noGrp="1"/>
          </p:cNvSpPr>
          <p:nvPr>
            <p:ph type="ftr" sz="quarter" idx="11"/>
          </p:nvPr>
        </p:nvSpPr>
        <p:spPr/>
        <p:txBody>
          <a:bodyPr/>
          <a:lstStyle/>
          <a:p>
            <a:endParaRPr lang="fr-CH"/>
          </a:p>
        </p:txBody>
      </p:sp>
      <p:sp>
        <p:nvSpPr>
          <p:cNvPr id="7" name="Slide Number Placeholder 6"/>
          <p:cNvSpPr>
            <a:spLocks noGrp="1"/>
          </p:cNvSpPr>
          <p:nvPr>
            <p:ph type="sldNum" sz="quarter" idx="12"/>
          </p:nvPr>
        </p:nvSpPr>
        <p:spPr/>
        <p:txBody>
          <a:bodyPr/>
          <a:lstStyle/>
          <a:p>
            <a:fld id="{EE2DF15C-3AA5-446C-9565-25F518BBDB95}" type="slidenum">
              <a:rPr lang="fr-CH" smtClean="0"/>
              <a:t>‹N°›</a:t>
            </a:fld>
            <a:endParaRPr lang="fr-CH"/>
          </a:p>
        </p:txBody>
      </p:sp>
    </p:spTree>
    <p:extLst>
      <p:ext uri="{BB962C8B-B14F-4D97-AF65-F5344CB8AC3E}">
        <p14:creationId xmlns:p14="http://schemas.microsoft.com/office/powerpoint/2010/main" val="29648816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762CF4B-3899-4F71-AFFB-4829BEBEFCA6}" type="datetimeFigureOut">
              <a:rPr lang="fr-CH" smtClean="0"/>
              <a:t>22.06.2021</a:t>
            </a:fld>
            <a:endParaRPr lang="fr-CH"/>
          </a:p>
        </p:txBody>
      </p:sp>
      <p:sp>
        <p:nvSpPr>
          <p:cNvPr id="8" name="Footer Placeholder 7"/>
          <p:cNvSpPr>
            <a:spLocks noGrp="1"/>
          </p:cNvSpPr>
          <p:nvPr>
            <p:ph type="ftr" sz="quarter" idx="11"/>
          </p:nvPr>
        </p:nvSpPr>
        <p:spPr/>
        <p:txBody>
          <a:bodyPr/>
          <a:lstStyle/>
          <a:p>
            <a:endParaRPr lang="fr-CH"/>
          </a:p>
        </p:txBody>
      </p:sp>
      <p:sp>
        <p:nvSpPr>
          <p:cNvPr id="9" name="Slide Number Placeholder 8"/>
          <p:cNvSpPr>
            <a:spLocks noGrp="1"/>
          </p:cNvSpPr>
          <p:nvPr>
            <p:ph type="sldNum" sz="quarter" idx="12"/>
          </p:nvPr>
        </p:nvSpPr>
        <p:spPr/>
        <p:txBody>
          <a:bodyPr/>
          <a:lstStyle/>
          <a:p>
            <a:fld id="{EE2DF15C-3AA5-446C-9565-25F518BBDB95}" type="slidenum">
              <a:rPr lang="fr-CH" smtClean="0"/>
              <a:t>‹N°›</a:t>
            </a:fld>
            <a:endParaRPr lang="fr-CH"/>
          </a:p>
        </p:txBody>
      </p:sp>
    </p:spTree>
    <p:extLst>
      <p:ext uri="{BB962C8B-B14F-4D97-AF65-F5344CB8AC3E}">
        <p14:creationId xmlns:p14="http://schemas.microsoft.com/office/powerpoint/2010/main" val="10541267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5762CF4B-3899-4F71-AFFB-4829BEBEFCA6}" type="datetimeFigureOut">
              <a:rPr lang="fr-CH" smtClean="0"/>
              <a:t>22.06.2021</a:t>
            </a:fld>
            <a:endParaRPr lang="fr-CH"/>
          </a:p>
        </p:txBody>
      </p:sp>
      <p:sp>
        <p:nvSpPr>
          <p:cNvPr id="4" name="Footer Placeholder 3"/>
          <p:cNvSpPr>
            <a:spLocks noGrp="1"/>
          </p:cNvSpPr>
          <p:nvPr>
            <p:ph type="ftr" sz="quarter" idx="11"/>
          </p:nvPr>
        </p:nvSpPr>
        <p:spPr/>
        <p:txBody>
          <a:bodyPr/>
          <a:lstStyle/>
          <a:p>
            <a:endParaRPr lang="fr-CH"/>
          </a:p>
        </p:txBody>
      </p:sp>
      <p:sp>
        <p:nvSpPr>
          <p:cNvPr id="5" name="Slide Number Placeholder 4"/>
          <p:cNvSpPr>
            <a:spLocks noGrp="1"/>
          </p:cNvSpPr>
          <p:nvPr>
            <p:ph type="sldNum" sz="quarter" idx="12"/>
          </p:nvPr>
        </p:nvSpPr>
        <p:spPr/>
        <p:txBody>
          <a:bodyPr/>
          <a:lstStyle/>
          <a:p>
            <a:fld id="{EE2DF15C-3AA5-446C-9565-25F518BBDB95}" type="slidenum">
              <a:rPr lang="fr-CH" smtClean="0"/>
              <a:t>‹N°›</a:t>
            </a:fld>
            <a:endParaRPr lang="fr-CH"/>
          </a:p>
        </p:txBody>
      </p:sp>
    </p:spTree>
    <p:extLst>
      <p:ext uri="{BB962C8B-B14F-4D97-AF65-F5344CB8AC3E}">
        <p14:creationId xmlns:p14="http://schemas.microsoft.com/office/powerpoint/2010/main" val="3279924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62CF4B-3899-4F71-AFFB-4829BEBEFCA6}" type="datetimeFigureOut">
              <a:rPr lang="fr-CH" smtClean="0"/>
              <a:t>22.06.2021</a:t>
            </a:fld>
            <a:endParaRPr lang="fr-CH"/>
          </a:p>
        </p:txBody>
      </p:sp>
      <p:sp>
        <p:nvSpPr>
          <p:cNvPr id="3" name="Footer Placeholder 2"/>
          <p:cNvSpPr>
            <a:spLocks noGrp="1"/>
          </p:cNvSpPr>
          <p:nvPr>
            <p:ph type="ftr" sz="quarter" idx="11"/>
          </p:nvPr>
        </p:nvSpPr>
        <p:spPr/>
        <p:txBody>
          <a:bodyPr/>
          <a:lstStyle/>
          <a:p>
            <a:endParaRPr lang="fr-CH"/>
          </a:p>
        </p:txBody>
      </p:sp>
      <p:sp>
        <p:nvSpPr>
          <p:cNvPr id="4" name="Slide Number Placeholder 3"/>
          <p:cNvSpPr>
            <a:spLocks noGrp="1"/>
          </p:cNvSpPr>
          <p:nvPr>
            <p:ph type="sldNum" sz="quarter" idx="12"/>
          </p:nvPr>
        </p:nvSpPr>
        <p:spPr/>
        <p:txBody>
          <a:bodyPr/>
          <a:lstStyle/>
          <a:p>
            <a:fld id="{EE2DF15C-3AA5-446C-9565-25F518BBDB95}" type="slidenum">
              <a:rPr lang="fr-CH" smtClean="0"/>
              <a:t>‹N°›</a:t>
            </a:fld>
            <a:endParaRPr lang="fr-CH"/>
          </a:p>
        </p:txBody>
      </p:sp>
    </p:spTree>
    <p:extLst>
      <p:ext uri="{BB962C8B-B14F-4D97-AF65-F5344CB8AC3E}">
        <p14:creationId xmlns:p14="http://schemas.microsoft.com/office/powerpoint/2010/main" val="2464795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5762CF4B-3899-4F71-AFFB-4829BEBEFCA6}" type="datetimeFigureOut">
              <a:rPr lang="fr-CH" smtClean="0"/>
              <a:t>22.06.2021</a:t>
            </a:fld>
            <a:endParaRPr lang="fr-CH"/>
          </a:p>
        </p:txBody>
      </p:sp>
      <p:sp>
        <p:nvSpPr>
          <p:cNvPr id="6" name="Footer Placeholder 5"/>
          <p:cNvSpPr>
            <a:spLocks noGrp="1"/>
          </p:cNvSpPr>
          <p:nvPr>
            <p:ph type="ftr" sz="quarter" idx="11"/>
          </p:nvPr>
        </p:nvSpPr>
        <p:spPr/>
        <p:txBody>
          <a:bodyPr/>
          <a:lstStyle/>
          <a:p>
            <a:endParaRPr lang="fr-CH"/>
          </a:p>
        </p:txBody>
      </p:sp>
      <p:sp>
        <p:nvSpPr>
          <p:cNvPr id="7" name="Slide Number Placeholder 6"/>
          <p:cNvSpPr>
            <a:spLocks noGrp="1"/>
          </p:cNvSpPr>
          <p:nvPr>
            <p:ph type="sldNum" sz="quarter" idx="12"/>
          </p:nvPr>
        </p:nvSpPr>
        <p:spPr/>
        <p:txBody>
          <a:bodyPr/>
          <a:lstStyle/>
          <a:p>
            <a:fld id="{EE2DF15C-3AA5-446C-9565-25F518BBDB95}" type="slidenum">
              <a:rPr lang="fr-CH" smtClean="0"/>
              <a:t>‹N°›</a:t>
            </a:fld>
            <a:endParaRPr lang="fr-CH"/>
          </a:p>
        </p:txBody>
      </p:sp>
    </p:spTree>
    <p:extLst>
      <p:ext uri="{BB962C8B-B14F-4D97-AF65-F5344CB8AC3E}">
        <p14:creationId xmlns:p14="http://schemas.microsoft.com/office/powerpoint/2010/main" val="2149552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Date Placeholder 4"/>
          <p:cNvSpPr>
            <a:spLocks noGrp="1"/>
          </p:cNvSpPr>
          <p:nvPr>
            <p:ph type="dt" sz="half" idx="10"/>
          </p:nvPr>
        </p:nvSpPr>
        <p:spPr/>
        <p:txBody>
          <a:bodyPr/>
          <a:lstStyle/>
          <a:p>
            <a:fld id="{5762CF4B-3899-4F71-AFFB-4829BEBEFCA6}" type="datetimeFigureOut">
              <a:rPr lang="fr-CH" smtClean="0"/>
              <a:t>22.06.2021</a:t>
            </a:fld>
            <a:endParaRPr lang="fr-CH"/>
          </a:p>
        </p:txBody>
      </p:sp>
      <p:sp>
        <p:nvSpPr>
          <p:cNvPr id="6" name="Footer Placeholder 5"/>
          <p:cNvSpPr>
            <a:spLocks noGrp="1"/>
          </p:cNvSpPr>
          <p:nvPr>
            <p:ph type="ftr" sz="quarter" idx="11"/>
          </p:nvPr>
        </p:nvSpPr>
        <p:spPr/>
        <p:txBody>
          <a:bodyPr/>
          <a:lstStyle/>
          <a:p>
            <a:endParaRPr lang="fr-CH"/>
          </a:p>
        </p:txBody>
      </p:sp>
      <p:sp>
        <p:nvSpPr>
          <p:cNvPr id="7" name="Slide Number Placeholder 6"/>
          <p:cNvSpPr>
            <a:spLocks noGrp="1"/>
          </p:cNvSpPr>
          <p:nvPr>
            <p:ph type="sldNum" sz="quarter" idx="12"/>
          </p:nvPr>
        </p:nvSpPr>
        <p:spPr/>
        <p:txBody>
          <a:bodyPr/>
          <a:lstStyle/>
          <a:p>
            <a:fld id="{EE2DF15C-3AA5-446C-9565-25F518BBDB95}" type="slidenum">
              <a:rPr lang="fr-CH" smtClean="0"/>
              <a:t>‹N°›</a:t>
            </a:fld>
            <a:endParaRPr lang="fr-CH"/>
          </a:p>
        </p:txBody>
      </p:sp>
    </p:spTree>
    <p:extLst>
      <p:ext uri="{BB962C8B-B14F-4D97-AF65-F5344CB8AC3E}">
        <p14:creationId xmlns:p14="http://schemas.microsoft.com/office/powerpoint/2010/main" val="33308904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62CF4B-3899-4F71-AFFB-4829BEBEFCA6}" type="datetimeFigureOut">
              <a:rPr lang="fr-CH" smtClean="0"/>
              <a:t>22.06.2021</a:t>
            </a:fld>
            <a:endParaRPr lang="fr-CH"/>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H"/>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2DF15C-3AA5-446C-9565-25F518BBDB95}" type="slidenum">
              <a:rPr lang="fr-CH" smtClean="0"/>
              <a:t>‹N°›</a:t>
            </a:fld>
            <a:endParaRPr lang="fr-CH"/>
          </a:p>
        </p:txBody>
      </p:sp>
    </p:spTree>
    <p:extLst>
      <p:ext uri="{BB962C8B-B14F-4D97-AF65-F5344CB8AC3E}">
        <p14:creationId xmlns:p14="http://schemas.microsoft.com/office/powerpoint/2010/main" val="714120409"/>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60218" y="1197160"/>
            <a:ext cx="9144000" cy="3659120"/>
          </a:xfrm>
        </p:spPr>
        <p:txBody>
          <a:bodyPr>
            <a:normAutofit/>
          </a:bodyPr>
          <a:lstStyle/>
          <a:p>
            <a:pPr algn="l"/>
            <a:r>
              <a:rPr lang="fr-CH" sz="4400" dirty="0">
                <a:latin typeface="Arial" panose="020B0604020202020204" pitchFamily="34" charset="0"/>
                <a:cs typeface="Arial" panose="020B0604020202020204" pitchFamily="34" charset="0"/>
              </a:rPr>
              <a:t>Le sens de l’institution, </a:t>
            </a:r>
            <a:br>
              <a:rPr lang="fr-CH" sz="4400" dirty="0">
                <a:latin typeface="Arial" panose="020B0604020202020204" pitchFamily="34" charset="0"/>
                <a:cs typeface="Arial" panose="020B0604020202020204" pitchFamily="34" charset="0"/>
              </a:rPr>
            </a:br>
            <a:r>
              <a:rPr lang="fr-CH" sz="4400" dirty="0">
                <a:latin typeface="Arial" panose="020B0604020202020204" pitchFamily="34" charset="0"/>
                <a:cs typeface="Arial" panose="020B0604020202020204" pitchFamily="34" charset="0"/>
              </a:rPr>
              <a:t>question de pouvoir</a:t>
            </a:r>
            <a:br>
              <a:rPr lang="fr-CH" sz="4400" dirty="0">
                <a:latin typeface="Arial" panose="020B0604020202020204" pitchFamily="34" charset="0"/>
                <a:cs typeface="Arial" panose="020B0604020202020204" pitchFamily="34" charset="0"/>
              </a:rPr>
            </a:br>
            <a:r>
              <a:rPr lang="fr-CH" sz="2400" dirty="0">
                <a:latin typeface="Arial" panose="020B0604020202020204" pitchFamily="34" charset="0"/>
                <a:cs typeface="Arial" panose="020B0604020202020204" pitchFamily="34" charset="0"/>
              </a:rPr>
              <a:t> </a:t>
            </a:r>
            <a:r>
              <a:rPr lang="fr-CH" sz="4400" dirty="0">
                <a:latin typeface="Arial" panose="020B0604020202020204" pitchFamily="34" charset="0"/>
                <a:cs typeface="Arial" panose="020B0604020202020204" pitchFamily="34" charset="0"/>
              </a:rPr>
              <a:t/>
            </a:r>
            <a:br>
              <a:rPr lang="fr-CH" sz="4400" dirty="0">
                <a:latin typeface="Arial" panose="020B0604020202020204" pitchFamily="34" charset="0"/>
                <a:cs typeface="Arial" panose="020B0604020202020204" pitchFamily="34" charset="0"/>
              </a:rPr>
            </a:br>
            <a:r>
              <a:rPr lang="fr-CH" sz="4400" dirty="0">
                <a:latin typeface="Arial" panose="020B0604020202020204" pitchFamily="34" charset="0"/>
                <a:cs typeface="Arial" panose="020B0604020202020204" pitchFamily="34" charset="0"/>
              </a:rPr>
              <a:t>Der Sinn der Institution,</a:t>
            </a:r>
            <a:br>
              <a:rPr lang="fr-CH" sz="4400" dirty="0">
                <a:latin typeface="Arial" panose="020B0604020202020204" pitchFamily="34" charset="0"/>
                <a:cs typeface="Arial" panose="020B0604020202020204" pitchFamily="34" charset="0"/>
              </a:rPr>
            </a:br>
            <a:r>
              <a:rPr lang="fr-CH" sz="4400" dirty="0" err="1" smtClean="0">
                <a:latin typeface="Arial" panose="020B0604020202020204" pitchFamily="34" charset="0"/>
                <a:cs typeface="Arial" panose="020B0604020202020204" pitchFamily="34" charset="0"/>
              </a:rPr>
              <a:t>Frage</a:t>
            </a:r>
            <a:r>
              <a:rPr lang="fr-CH" sz="4400" dirty="0" smtClean="0">
                <a:latin typeface="Arial" panose="020B0604020202020204" pitchFamily="34" charset="0"/>
                <a:cs typeface="Arial" panose="020B0604020202020204" pitchFamily="34" charset="0"/>
              </a:rPr>
              <a:t> </a:t>
            </a:r>
            <a:r>
              <a:rPr lang="fr-CH" sz="4400" dirty="0">
                <a:latin typeface="Arial" panose="020B0604020202020204" pitchFamily="34" charset="0"/>
                <a:cs typeface="Arial" panose="020B0604020202020204" pitchFamily="34" charset="0"/>
              </a:rPr>
              <a:t>der </a:t>
            </a:r>
            <a:r>
              <a:rPr lang="fr-CH" sz="4400" dirty="0" err="1">
                <a:latin typeface="Arial" panose="020B0604020202020204" pitchFamily="34" charset="0"/>
                <a:cs typeface="Arial" panose="020B0604020202020204" pitchFamily="34" charset="0"/>
              </a:rPr>
              <a:t>Macht</a:t>
            </a:r>
            <a:endParaRPr lang="fr-CH" sz="4400" dirty="0">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360218" y="5654860"/>
            <a:ext cx="11187113" cy="981704"/>
          </a:xfrm>
        </p:spPr>
        <p:txBody>
          <a:bodyPr>
            <a:normAutofit/>
          </a:bodyPr>
          <a:lstStyle/>
          <a:p>
            <a:pPr algn="r"/>
            <a:r>
              <a:rPr lang="fr-CH" sz="1600" dirty="0" smtClean="0">
                <a:latin typeface="Arial" panose="020B0604020202020204" pitchFamily="34" charset="0"/>
                <a:cs typeface="Arial" panose="020B0604020202020204" pitchFamily="34" charset="0"/>
              </a:rPr>
              <a:t>Pierre-Philippe </a:t>
            </a:r>
            <a:r>
              <a:rPr lang="fr-CH" sz="1600" dirty="0">
                <a:latin typeface="Arial" panose="020B0604020202020204" pitchFamily="34" charset="0"/>
                <a:cs typeface="Arial" panose="020B0604020202020204" pitchFamily="34" charset="0"/>
              </a:rPr>
              <a:t>Blaser, </a:t>
            </a:r>
            <a:r>
              <a:rPr lang="fr-CH" sz="1600" dirty="0" err="1">
                <a:latin typeface="Arial" panose="020B0604020202020204" pitchFamily="34" charset="0"/>
                <a:cs typeface="Arial" panose="020B0604020202020204" pitchFamily="34" charset="0"/>
              </a:rPr>
              <a:t>Präsident</a:t>
            </a:r>
            <a:r>
              <a:rPr lang="fr-CH" sz="1600" dirty="0">
                <a:latin typeface="Arial" panose="020B0604020202020204" pitchFamily="34" charset="0"/>
                <a:cs typeface="Arial" panose="020B0604020202020204" pitchFamily="34" charset="0"/>
              </a:rPr>
              <a:t> des </a:t>
            </a:r>
            <a:r>
              <a:rPr lang="fr-CH" sz="1600" dirty="0" err="1">
                <a:latin typeface="Arial" panose="020B0604020202020204" pitchFamily="34" charset="0"/>
                <a:cs typeface="Arial" panose="020B0604020202020204" pitchFamily="34" charset="0"/>
              </a:rPr>
              <a:t>Synodalrats</a:t>
            </a:r>
            <a:r>
              <a:rPr lang="fr-CH" sz="1600" dirty="0">
                <a:latin typeface="Arial" panose="020B0604020202020204" pitchFamily="34" charset="0"/>
                <a:cs typeface="Arial" panose="020B0604020202020204" pitchFamily="34" charset="0"/>
              </a:rPr>
              <a:t> / Président du Conseil Synodal</a:t>
            </a:r>
          </a:p>
          <a:p>
            <a:pPr algn="r"/>
            <a:r>
              <a:rPr lang="fr-CH" sz="1600" dirty="0">
                <a:latin typeface="Arial" panose="020B0604020202020204" pitchFamily="34" charset="0"/>
                <a:cs typeface="Arial" panose="020B0604020202020204" pitchFamily="34" charset="0"/>
              </a:rPr>
              <a:t>Ludovic Papaux, </a:t>
            </a:r>
            <a:r>
              <a:rPr lang="fr-CH" sz="1600" dirty="0" err="1">
                <a:latin typeface="Arial" panose="020B0604020202020204" pitchFamily="34" charset="0"/>
                <a:cs typeface="Arial" panose="020B0604020202020204" pitchFamily="34" charset="0"/>
              </a:rPr>
              <a:t>Pfarrer</a:t>
            </a:r>
            <a:r>
              <a:rPr lang="fr-CH" sz="1600" dirty="0">
                <a:latin typeface="Arial" panose="020B0604020202020204" pitchFamily="34" charset="0"/>
                <a:cs typeface="Arial" panose="020B0604020202020204" pitchFamily="34" charset="0"/>
              </a:rPr>
              <a:t> / Pasteur</a:t>
            </a:r>
          </a:p>
        </p:txBody>
      </p:sp>
      <p:pic>
        <p:nvPicPr>
          <p:cNvPr id="4" name="Image 3"/>
          <p:cNvPicPr/>
          <p:nvPr/>
        </p:nvPicPr>
        <p:blipFill rotWithShape="1">
          <a:blip r:embed="rId2" cstate="print">
            <a:extLst>
              <a:ext uri="{28A0092B-C50C-407E-A947-70E740481C1C}">
                <a14:useLocalDpi xmlns:a14="http://schemas.microsoft.com/office/drawing/2010/main" val="0"/>
              </a:ext>
            </a:extLst>
          </a:blip>
          <a:srcRect l="3727" r="-1"/>
          <a:stretch/>
        </p:blipFill>
        <p:spPr bwMode="auto">
          <a:xfrm>
            <a:off x="192087" y="161088"/>
            <a:ext cx="2966749" cy="1042737"/>
          </a:xfrm>
          <a:prstGeom prst="rect">
            <a:avLst/>
          </a:prstGeom>
          <a:ln>
            <a:noFill/>
          </a:ln>
          <a:extLst>
            <a:ext uri="{53640926-AAD7-44D8-BBD7-CCE9431645EC}">
              <a14:shadowObscured xmlns:a14="http://schemas.microsoft.com/office/drawing/2010/main"/>
            </a:ext>
          </a:extLst>
        </p:spPr>
      </p:pic>
      <p:pic>
        <p:nvPicPr>
          <p:cNvPr id="7" name="Image 6">
            <a:extLst>
              <a:ext uri="{FF2B5EF4-FFF2-40B4-BE49-F238E27FC236}">
                <a16:creationId xmlns:a16="http://schemas.microsoft.com/office/drawing/2014/main" id="{269C2771-E302-B048-8883-8D1018454A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88796" y="398579"/>
            <a:ext cx="3715020" cy="4624181"/>
          </a:xfrm>
          <a:prstGeom prst="rect">
            <a:avLst/>
          </a:prstGeom>
        </p:spPr>
      </p:pic>
    </p:spTree>
    <p:extLst>
      <p:ext uri="{BB962C8B-B14F-4D97-AF65-F5344CB8AC3E}">
        <p14:creationId xmlns:p14="http://schemas.microsoft.com/office/powerpoint/2010/main" val="16989067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1825625"/>
            <a:ext cx="10515600" cy="1960312"/>
          </a:xfrm>
        </p:spPr>
        <p:txBody>
          <a:bodyPr/>
          <a:lstStyle/>
          <a:p>
            <a:pPr marL="0" lvl="0" indent="0" algn="just">
              <a:buNone/>
            </a:pPr>
            <a:r>
              <a:rPr lang="fr-CH" dirty="0">
                <a:latin typeface="Arial" panose="020B0604020202020204" pitchFamily="34" charset="0"/>
                <a:cs typeface="Arial" panose="020B0604020202020204" pitchFamily="34" charset="0"/>
              </a:rPr>
              <a:t>9. Selon </a:t>
            </a:r>
            <a:r>
              <a:rPr lang="fr-CH" dirty="0" err="1">
                <a:latin typeface="Arial" panose="020B0604020202020204" pitchFamily="34" charset="0"/>
                <a:cs typeface="Arial" panose="020B0604020202020204" pitchFamily="34" charset="0"/>
              </a:rPr>
              <a:t>Ricoeur</a:t>
            </a:r>
            <a:r>
              <a:rPr lang="fr-CH" dirty="0">
                <a:latin typeface="Arial" panose="020B0604020202020204" pitchFamily="34" charset="0"/>
                <a:cs typeface="Arial" panose="020B0604020202020204" pitchFamily="34" charset="0"/>
              </a:rPr>
              <a:t>, les règles qui unissent une communauté sont à comprendre comme « les règles du jeu ». Autrement dit, le jeu n’est pas possible si tout le monde n’est pas d’accord sur les règles : d’où le besoin de régulation</a:t>
            </a:r>
          </a:p>
          <a:p>
            <a:pPr marL="0" indent="0" algn="just">
              <a:buNone/>
            </a:pPr>
            <a:endParaRPr lang="fr-CH" dirty="0">
              <a:latin typeface="Arial" panose="020B0604020202020204" pitchFamily="34" charset="0"/>
              <a:cs typeface="Arial" panose="020B0604020202020204" pitchFamily="34" charset="0"/>
            </a:endParaRPr>
          </a:p>
        </p:txBody>
      </p:sp>
      <p:pic>
        <p:nvPicPr>
          <p:cNvPr id="4" name="Image 3"/>
          <p:cNvPicPr/>
          <p:nvPr/>
        </p:nvPicPr>
        <p:blipFill rotWithShape="1">
          <a:blip r:embed="rId2" cstate="print">
            <a:extLst>
              <a:ext uri="{28A0092B-C50C-407E-A947-70E740481C1C}">
                <a14:useLocalDpi xmlns:a14="http://schemas.microsoft.com/office/drawing/2010/main" val="0"/>
              </a:ext>
            </a:extLst>
          </a:blip>
          <a:srcRect l="3727" r="-1"/>
          <a:stretch/>
        </p:blipFill>
        <p:spPr bwMode="auto">
          <a:xfrm>
            <a:off x="192087" y="161088"/>
            <a:ext cx="3532015" cy="1252076"/>
          </a:xfrm>
          <a:prstGeom prst="rect">
            <a:avLst/>
          </a:prstGeom>
          <a:ln>
            <a:noFill/>
          </a:ln>
          <a:extLst>
            <a:ext uri="{53640926-AAD7-44D8-BBD7-CCE9431645EC}">
              <a14:shadowObscured xmlns:a14="http://schemas.microsoft.com/office/drawing/2010/main"/>
            </a:ext>
          </a:extLst>
        </p:spPr>
      </p:pic>
      <p:sp>
        <p:nvSpPr>
          <p:cNvPr id="5" name="Espace réservé du contenu 2"/>
          <p:cNvSpPr txBox="1">
            <a:spLocks/>
          </p:cNvSpPr>
          <p:nvPr/>
        </p:nvSpPr>
        <p:spPr>
          <a:xfrm>
            <a:off x="838200" y="4198398"/>
            <a:ext cx="10515600" cy="19603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CH" dirty="0">
                <a:latin typeface="Arial" panose="020B0604020202020204" pitchFamily="34" charset="0"/>
                <a:cs typeface="Arial" panose="020B0604020202020204" pitchFamily="34" charset="0"/>
              </a:rPr>
              <a:t>9. </a:t>
            </a:r>
            <a:r>
              <a:rPr lang="de-DE" dirty="0" err="1">
                <a:latin typeface="Arial" panose="020B0604020202020204" pitchFamily="34" charset="0"/>
                <a:cs typeface="Arial" panose="020B0604020202020204" pitchFamily="34" charset="0"/>
              </a:rPr>
              <a:t>Gemäss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Ricoeur</a:t>
            </a:r>
            <a:r>
              <a:rPr lang="de-DE" dirty="0">
                <a:latin typeface="Arial" panose="020B0604020202020204" pitchFamily="34" charset="0"/>
                <a:cs typeface="Arial" panose="020B0604020202020204" pitchFamily="34" charset="0"/>
              </a:rPr>
              <a:t> müssen Regeln, die eine Gemeinschaft einen, als «Spielregeln» verstanden werden. Anders gesagt ist das Spiel nicht möglich, wenn sich nicht alle über die Regeln einig sind: daher die Notwendigkeit der Regulierung</a:t>
            </a:r>
            <a:endParaRPr lang="fr-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037808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3268" y="1555308"/>
            <a:ext cx="6561667" cy="1831360"/>
          </a:xfrm>
        </p:spPr>
        <p:txBody>
          <a:bodyPr>
            <a:normAutofit fontScale="92500" lnSpcReduction="10000"/>
          </a:bodyPr>
          <a:lstStyle/>
          <a:p>
            <a:pPr marL="0" lvl="0" indent="0">
              <a:buNone/>
            </a:pPr>
            <a:r>
              <a:rPr lang="fr-CH" sz="3000" dirty="0">
                <a:latin typeface="Arial" panose="020B0604020202020204" pitchFamily="34" charset="0"/>
                <a:cs typeface="Arial" panose="020B0604020202020204" pitchFamily="34" charset="0"/>
              </a:rPr>
              <a:t>10. Toute personne a emmagasiné, au fil de ses formations, ses expériences, son développement de dons, une capacité naturelle et/ou qualifiée d’agir (= </a:t>
            </a:r>
            <a:r>
              <a:rPr lang="fr-CH" sz="3000" b="1" dirty="0">
                <a:solidFill>
                  <a:srgbClr val="7030A0"/>
                </a:solidFill>
                <a:latin typeface="Arial" panose="020B0604020202020204" pitchFamily="34" charset="0"/>
                <a:cs typeface="Arial" panose="020B0604020202020204" pitchFamily="34" charset="0"/>
              </a:rPr>
              <a:t>pouvoir personnel </a:t>
            </a:r>
            <a:r>
              <a:rPr lang="fr-CH" sz="3000" b="1" i="1" dirty="0">
                <a:solidFill>
                  <a:srgbClr val="7030A0"/>
                </a:solidFill>
                <a:latin typeface="Arial" panose="020B0604020202020204" pitchFamily="34" charset="0"/>
                <a:cs typeface="Arial" panose="020B0604020202020204" pitchFamily="34" charset="0"/>
              </a:rPr>
              <a:t>constitué</a:t>
            </a:r>
            <a:r>
              <a:rPr lang="fr-CH" sz="3000" dirty="0">
                <a:latin typeface="Arial" panose="020B0604020202020204" pitchFamily="34" charset="0"/>
                <a:cs typeface="Arial" panose="020B0604020202020204" pitchFamily="34" charset="0"/>
              </a:rPr>
              <a:t>)</a:t>
            </a:r>
          </a:p>
          <a:p>
            <a:pPr marL="0" indent="0" algn="just">
              <a:buNone/>
            </a:pPr>
            <a:endParaRPr lang="fr-CH" dirty="0"/>
          </a:p>
        </p:txBody>
      </p:sp>
      <p:pic>
        <p:nvPicPr>
          <p:cNvPr id="4" name="Image 3"/>
          <p:cNvPicPr/>
          <p:nvPr/>
        </p:nvPicPr>
        <p:blipFill rotWithShape="1">
          <a:blip r:embed="rId2" cstate="print">
            <a:extLst>
              <a:ext uri="{28A0092B-C50C-407E-A947-70E740481C1C}">
                <a14:useLocalDpi xmlns:a14="http://schemas.microsoft.com/office/drawing/2010/main" val="0"/>
              </a:ext>
            </a:extLst>
          </a:blip>
          <a:srcRect l="3727" r="-1"/>
          <a:stretch/>
        </p:blipFill>
        <p:spPr bwMode="auto">
          <a:xfrm>
            <a:off x="192087" y="161088"/>
            <a:ext cx="3532015" cy="1252076"/>
          </a:xfrm>
          <a:prstGeom prst="rect">
            <a:avLst/>
          </a:prstGeom>
          <a:ln>
            <a:noFill/>
          </a:ln>
          <a:extLst>
            <a:ext uri="{53640926-AAD7-44D8-BBD7-CCE9431645EC}">
              <a14:shadowObscured xmlns:a14="http://schemas.microsoft.com/office/drawing/2010/main"/>
            </a:ext>
          </a:extLst>
        </p:spPr>
      </p:pic>
      <p:sp>
        <p:nvSpPr>
          <p:cNvPr id="5" name="Espace réservé du contenu 2"/>
          <p:cNvSpPr txBox="1">
            <a:spLocks/>
          </p:cNvSpPr>
          <p:nvPr/>
        </p:nvSpPr>
        <p:spPr>
          <a:xfrm>
            <a:off x="307802" y="3528812"/>
            <a:ext cx="6697133" cy="23978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fr-CH" dirty="0">
                <a:latin typeface="Arial" panose="020B0604020202020204" pitchFamily="34" charset="0"/>
                <a:cs typeface="Arial" panose="020B0604020202020204" pitchFamily="34" charset="0"/>
              </a:rPr>
              <a:t>10. </a:t>
            </a:r>
            <a:r>
              <a:rPr lang="de-DE" dirty="0">
                <a:latin typeface="Arial" panose="020B0604020202020204" pitchFamily="34" charset="0"/>
                <a:cs typeface="Arial" panose="020B0604020202020204" pitchFamily="34" charset="0"/>
              </a:rPr>
              <a:t>Jede*r hat sich im Zuge seiner/ihrer Ausbildung, seiner/ihrer Erfahrungen, der Entwicklung seiner/ihrer Talente eine natürliche und/oder geschulte Fähigkeit zum Handeln angeeignet </a:t>
            </a:r>
          </a:p>
          <a:p>
            <a:pPr marL="0" indent="0">
              <a:spcBef>
                <a:spcPts val="0"/>
              </a:spcBef>
              <a:buNone/>
            </a:pPr>
            <a:r>
              <a:rPr lang="de-DE" dirty="0">
                <a:latin typeface="Arial" panose="020B0604020202020204" pitchFamily="34" charset="0"/>
                <a:cs typeface="Arial" panose="020B0604020202020204" pitchFamily="34" charset="0"/>
              </a:rPr>
              <a:t>(= </a:t>
            </a:r>
            <a:r>
              <a:rPr lang="de-DE" b="1" dirty="0">
                <a:solidFill>
                  <a:srgbClr val="7030A0"/>
                </a:solidFill>
                <a:latin typeface="Arial" panose="020B0604020202020204" pitchFamily="34" charset="0"/>
                <a:cs typeface="Arial" panose="020B0604020202020204" pitchFamily="34" charset="0"/>
              </a:rPr>
              <a:t>persönliche bestehende </a:t>
            </a:r>
            <a:r>
              <a:rPr lang="de-DE" b="1" dirty="0" smtClean="0">
                <a:solidFill>
                  <a:srgbClr val="7030A0"/>
                </a:solidFill>
                <a:latin typeface="Arial" panose="020B0604020202020204" pitchFamily="34" charset="0"/>
                <a:cs typeface="Arial" panose="020B0604020202020204" pitchFamily="34" charset="0"/>
              </a:rPr>
              <a:t>Macht</a:t>
            </a:r>
            <a:r>
              <a:rPr lang="de-DE" dirty="0" smtClean="0">
                <a:latin typeface="Arial" panose="020B0604020202020204" pitchFamily="34" charset="0"/>
                <a:cs typeface="Arial" panose="020B0604020202020204" pitchFamily="34" charset="0"/>
              </a:rPr>
              <a:t>)</a:t>
            </a:r>
            <a:endParaRPr lang="fr-CH" dirty="0"/>
          </a:p>
        </p:txBody>
      </p:sp>
      <p:pic>
        <p:nvPicPr>
          <p:cNvPr id="6" name="Image 5">
            <a:extLst>
              <a:ext uri="{FF2B5EF4-FFF2-40B4-BE49-F238E27FC236}">
                <a16:creationId xmlns:a16="http://schemas.microsoft.com/office/drawing/2014/main" id="{E55EE910-9E53-D048-8985-D33B4CF3AC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33733" y="734812"/>
            <a:ext cx="4267200" cy="5588000"/>
          </a:xfrm>
          <a:prstGeom prst="rect">
            <a:avLst/>
          </a:prstGeom>
        </p:spPr>
      </p:pic>
    </p:spTree>
    <p:extLst>
      <p:ext uri="{BB962C8B-B14F-4D97-AF65-F5344CB8AC3E}">
        <p14:creationId xmlns:p14="http://schemas.microsoft.com/office/powerpoint/2010/main" val="25704052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1413164"/>
            <a:ext cx="5884333" cy="2362969"/>
          </a:xfrm>
        </p:spPr>
        <p:txBody>
          <a:bodyPr>
            <a:normAutofit lnSpcReduction="10000"/>
          </a:bodyPr>
          <a:lstStyle/>
          <a:p>
            <a:pPr marL="0" lvl="0" indent="0" algn="just">
              <a:buNone/>
            </a:pPr>
            <a:r>
              <a:rPr lang="fr-CH" dirty="0">
                <a:latin typeface="Arial" panose="020B0604020202020204" pitchFamily="34" charset="0"/>
                <a:cs typeface="Arial" panose="020B0604020202020204" pitchFamily="34" charset="0"/>
              </a:rPr>
              <a:t>11. Toute personne candidate à une fonction élective, un mandat, un poste de travail, accède à une série de </a:t>
            </a:r>
            <a:r>
              <a:rPr lang="fr-CH" b="1" i="1" dirty="0">
                <a:latin typeface="Arial" panose="020B0604020202020204" pitchFamily="34" charset="0"/>
                <a:cs typeface="Arial" panose="020B0604020202020204" pitchFamily="34" charset="0"/>
              </a:rPr>
              <a:t>pouvoirs</a:t>
            </a:r>
            <a:r>
              <a:rPr lang="fr-CH" b="1" dirty="0">
                <a:latin typeface="Arial" panose="020B0604020202020204" pitchFamily="34" charset="0"/>
                <a:cs typeface="Arial" panose="020B0604020202020204" pitchFamily="34" charset="0"/>
              </a:rPr>
              <a:t> </a:t>
            </a:r>
            <a:r>
              <a:rPr lang="fr-CH" b="1" i="1" dirty="0">
                <a:latin typeface="Arial" panose="020B0604020202020204" pitchFamily="34" charset="0"/>
                <a:cs typeface="Arial" panose="020B0604020202020204" pitchFamily="34" charset="0"/>
              </a:rPr>
              <a:t>attribués</a:t>
            </a:r>
            <a:r>
              <a:rPr lang="fr-CH" b="1" dirty="0">
                <a:latin typeface="Arial" panose="020B0604020202020204" pitchFamily="34" charset="0"/>
                <a:cs typeface="Arial" panose="020B0604020202020204" pitchFamily="34" charset="0"/>
              </a:rPr>
              <a:t> </a:t>
            </a:r>
            <a:r>
              <a:rPr lang="fr-CH" dirty="0">
                <a:latin typeface="Arial" panose="020B0604020202020204" pitchFamily="34" charset="0"/>
                <a:cs typeface="Arial" panose="020B0604020202020204" pitchFamily="34" charset="0"/>
              </a:rPr>
              <a:t>(définition des tâches du Synode, du doyen, </a:t>
            </a:r>
            <a:r>
              <a:rPr lang="fr-CH" dirty="0" err="1">
                <a:latin typeface="Arial" panose="020B0604020202020204" pitchFamily="34" charset="0"/>
                <a:cs typeface="Arial" panose="020B0604020202020204" pitchFamily="34" charset="0"/>
              </a:rPr>
              <a:t>etc</a:t>
            </a:r>
            <a:r>
              <a:rPr lang="fr-CH" dirty="0">
                <a:latin typeface="Arial" panose="020B0604020202020204" pitchFamily="34" charset="0"/>
                <a:cs typeface="Arial" panose="020B0604020202020204" pitchFamily="34" charset="0"/>
              </a:rPr>
              <a:t>)</a:t>
            </a:r>
          </a:p>
          <a:p>
            <a:pPr marL="0" indent="0" algn="just">
              <a:buNone/>
            </a:pPr>
            <a:endParaRPr lang="fr-CH" dirty="0"/>
          </a:p>
        </p:txBody>
      </p:sp>
      <p:pic>
        <p:nvPicPr>
          <p:cNvPr id="4" name="Image 3"/>
          <p:cNvPicPr/>
          <p:nvPr/>
        </p:nvPicPr>
        <p:blipFill rotWithShape="1">
          <a:blip r:embed="rId2" cstate="print">
            <a:extLst>
              <a:ext uri="{28A0092B-C50C-407E-A947-70E740481C1C}">
                <a14:useLocalDpi xmlns:a14="http://schemas.microsoft.com/office/drawing/2010/main" val="0"/>
              </a:ext>
            </a:extLst>
          </a:blip>
          <a:srcRect l="3727" r="-1"/>
          <a:stretch/>
        </p:blipFill>
        <p:spPr bwMode="auto">
          <a:xfrm>
            <a:off x="192087" y="161088"/>
            <a:ext cx="3532015" cy="1252076"/>
          </a:xfrm>
          <a:prstGeom prst="rect">
            <a:avLst/>
          </a:prstGeom>
          <a:ln>
            <a:noFill/>
          </a:ln>
          <a:extLst>
            <a:ext uri="{53640926-AAD7-44D8-BBD7-CCE9431645EC}">
              <a14:shadowObscured xmlns:a14="http://schemas.microsoft.com/office/drawing/2010/main"/>
            </a:ext>
          </a:extLst>
        </p:spPr>
      </p:pic>
      <p:sp>
        <p:nvSpPr>
          <p:cNvPr id="5" name="Espace réservé du contenu 2"/>
          <p:cNvSpPr txBox="1">
            <a:spLocks/>
          </p:cNvSpPr>
          <p:nvPr/>
        </p:nvSpPr>
        <p:spPr>
          <a:xfrm>
            <a:off x="838200" y="4127668"/>
            <a:ext cx="5884333" cy="2188465"/>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dirty="0">
                <a:latin typeface="Arial" panose="020B0604020202020204" pitchFamily="34" charset="0"/>
                <a:cs typeface="Arial" panose="020B0604020202020204" pitchFamily="34" charset="0"/>
              </a:rPr>
              <a:t>11. </a:t>
            </a:r>
            <a:r>
              <a:rPr lang="de-DE" dirty="0">
                <a:latin typeface="Arial" panose="020B0604020202020204" pitchFamily="34" charset="0"/>
                <a:cs typeface="Arial" panose="020B0604020202020204" pitchFamily="34" charset="0"/>
              </a:rPr>
              <a:t>Jede*r Kandidat*in für ein Amt, Mandat, eine Arbeitsstelle verfügt über eine Reihe von </a:t>
            </a:r>
            <a:r>
              <a:rPr lang="de-DE" b="1" i="1" dirty="0">
                <a:latin typeface="Arial" panose="020B0604020202020204" pitchFamily="34" charset="0"/>
                <a:cs typeface="Arial" panose="020B0604020202020204" pitchFamily="34" charset="0"/>
              </a:rPr>
              <a:t>zugeschriebenen</a:t>
            </a:r>
            <a:r>
              <a:rPr lang="de-DE" b="1" dirty="0">
                <a:latin typeface="Arial" panose="020B0604020202020204" pitchFamily="34" charset="0"/>
                <a:cs typeface="Arial" panose="020B0604020202020204" pitchFamily="34" charset="0"/>
              </a:rPr>
              <a:t> </a:t>
            </a:r>
            <a:r>
              <a:rPr lang="de-DE" b="1" i="1" dirty="0" smtClean="0">
                <a:latin typeface="Arial" panose="020B0604020202020204" pitchFamily="34" charset="0"/>
                <a:cs typeface="Arial" panose="020B0604020202020204" pitchFamily="34" charset="0"/>
              </a:rPr>
              <a:t>Machten</a:t>
            </a:r>
            <a:r>
              <a:rPr lang="de-DE" b="1" dirty="0" smtClean="0">
                <a:latin typeface="Arial" panose="020B0604020202020204" pitchFamily="34" charset="0"/>
                <a:cs typeface="Arial" panose="020B0604020202020204" pitchFamily="34" charset="0"/>
              </a:rPr>
              <a:t> </a:t>
            </a:r>
            <a:r>
              <a:rPr lang="de-DE" dirty="0">
                <a:latin typeface="Arial" panose="020B0604020202020204" pitchFamily="34" charset="0"/>
                <a:cs typeface="Arial" panose="020B0604020202020204" pitchFamily="34" charset="0"/>
              </a:rPr>
              <a:t>(Aufgabendefinition der Synode, des Dekans usw.)</a:t>
            </a:r>
            <a:endParaRPr lang="fr-CH" dirty="0"/>
          </a:p>
        </p:txBody>
      </p:sp>
      <p:pic>
        <p:nvPicPr>
          <p:cNvPr id="6" name="Image 5">
            <a:extLst>
              <a:ext uri="{FF2B5EF4-FFF2-40B4-BE49-F238E27FC236}">
                <a16:creationId xmlns:a16="http://schemas.microsoft.com/office/drawing/2014/main" id="{E02FF01C-4A35-7D42-93D4-E91281AD27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88300" y="787126"/>
            <a:ext cx="3937000" cy="5829300"/>
          </a:xfrm>
          <a:prstGeom prst="rect">
            <a:avLst/>
          </a:prstGeom>
        </p:spPr>
      </p:pic>
    </p:spTree>
    <p:extLst>
      <p:ext uri="{BB962C8B-B14F-4D97-AF65-F5344CB8AC3E}">
        <p14:creationId xmlns:p14="http://schemas.microsoft.com/office/powerpoint/2010/main" val="9334701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7266" y="1695594"/>
            <a:ext cx="5765800" cy="2156204"/>
          </a:xfrm>
        </p:spPr>
        <p:txBody>
          <a:bodyPr>
            <a:normAutofit fontScale="92500" lnSpcReduction="20000"/>
          </a:bodyPr>
          <a:lstStyle/>
          <a:p>
            <a:pPr marL="0" lvl="0" indent="0" algn="just">
              <a:buNone/>
            </a:pPr>
            <a:r>
              <a:rPr lang="fr-CH" dirty="0">
                <a:latin typeface="Arial" panose="020B0604020202020204" pitchFamily="34" charset="0"/>
                <a:cs typeface="Arial" panose="020B0604020202020204" pitchFamily="34" charset="0"/>
              </a:rPr>
              <a:t>12. Toute personne qui occupe un poste, une fonction, va aligner son </a:t>
            </a:r>
            <a:r>
              <a:rPr lang="fr-CH" b="1" dirty="0">
                <a:solidFill>
                  <a:srgbClr val="7030A0"/>
                </a:solidFill>
                <a:latin typeface="Arial" panose="020B0604020202020204" pitchFamily="34" charset="0"/>
                <a:cs typeface="Arial" panose="020B0604020202020204" pitchFamily="34" charset="0"/>
              </a:rPr>
              <a:t>pouvoir </a:t>
            </a:r>
            <a:r>
              <a:rPr lang="fr-CH" b="1" i="1" dirty="0">
                <a:solidFill>
                  <a:srgbClr val="7030A0"/>
                </a:solidFill>
                <a:latin typeface="Arial" panose="020B0604020202020204" pitchFamily="34" charset="0"/>
                <a:cs typeface="Arial" panose="020B0604020202020204" pitchFamily="34" charset="0"/>
              </a:rPr>
              <a:t>constitué</a:t>
            </a:r>
            <a:r>
              <a:rPr lang="fr-CH" b="1" dirty="0">
                <a:solidFill>
                  <a:srgbClr val="7030A0"/>
                </a:solidFill>
                <a:latin typeface="Arial" panose="020B0604020202020204" pitchFamily="34" charset="0"/>
                <a:cs typeface="Arial" panose="020B0604020202020204" pitchFamily="34" charset="0"/>
              </a:rPr>
              <a:t> </a:t>
            </a:r>
            <a:r>
              <a:rPr lang="fr-CH" dirty="0">
                <a:latin typeface="Arial" panose="020B0604020202020204" pitchFamily="34" charset="0"/>
                <a:cs typeface="Arial" panose="020B0604020202020204" pitchFamily="34" charset="0"/>
              </a:rPr>
              <a:t>et son </a:t>
            </a:r>
            <a:r>
              <a:rPr lang="fr-CH" b="1" dirty="0">
                <a:latin typeface="Arial" panose="020B0604020202020204" pitchFamily="34" charset="0"/>
                <a:cs typeface="Arial" panose="020B0604020202020204" pitchFamily="34" charset="0"/>
              </a:rPr>
              <a:t>pouvoir </a:t>
            </a:r>
            <a:r>
              <a:rPr lang="fr-CH" b="1" i="1" dirty="0">
                <a:latin typeface="Arial" panose="020B0604020202020204" pitchFamily="34" charset="0"/>
                <a:cs typeface="Arial" panose="020B0604020202020204" pitchFamily="34" charset="0"/>
              </a:rPr>
              <a:t>attribué</a:t>
            </a:r>
            <a:r>
              <a:rPr lang="fr-CH" b="1" dirty="0">
                <a:latin typeface="Arial" panose="020B0604020202020204" pitchFamily="34" charset="0"/>
                <a:cs typeface="Arial" panose="020B0604020202020204" pitchFamily="34" charset="0"/>
              </a:rPr>
              <a:t> </a:t>
            </a:r>
            <a:r>
              <a:rPr lang="fr-CH" dirty="0">
                <a:latin typeface="Arial" panose="020B0604020202020204" pitchFamily="34" charset="0"/>
                <a:cs typeface="Arial" panose="020B0604020202020204" pitchFamily="34" charset="0"/>
              </a:rPr>
              <a:t>(= la phrase « se mettre au service de </a:t>
            </a:r>
            <a:r>
              <a:rPr lang="fr-CH" dirty="0" smtClean="0">
                <a:latin typeface="Arial" panose="020B0604020202020204" pitchFamily="34" charset="0"/>
                <a:cs typeface="Arial" panose="020B0604020202020204" pitchFamily="34" charset="0"/>
              </a:rPr>
              <a:t>»…). </a:t>
            </a:r>
            <a:r>
              <a:rPr lang="fr-CH" dirty="0">
                <a:latin typeface="Arial" panose="020B0604020202020204" pitchFamily="34" charset="0"/>
                <a:cs typeface="Arial" panose="020B0604020202020204" pitchFamily="34" charset="0"/>
              </a:rPr>
              <a:t>Il/elle est dès lors </a:t>
            </a:r>
            <a:r>
              <a:rPr lang="fr-CH" dirty="0" err="1" smtClean="0">
                <a:latin typeface="Arial" panose="020B0604020202020204" pitchFamily="34" charset="0"/>
                <a:cs typeface="Arial" panose="020B0604020202020204" pitchFamily="34" charset="0"/>
              </a:rPr>
              <a:t>confronté.e</a:t>
            </a:r>
            <a:r>
              <a:rPr lang="fr-CH" dirty="0" smtClean="0">
                <a:latin typeface="Arial" panose="020B0604020202020204" pitchFamily="34" charset="0"/>
                <a:cs typeface="Arial" panose="020B0604020202020204" pitchFamily="34" charset="0"/>
              </a:rPr>
              <a:t> </a:t>
            </a:r>
            <a:r>
              <a:rPr lang="fr-CH" dirty="0">
                <a:latin typeface="Arial" panose="020B0604020202020204" pitchFamily="34" charset="0"/>
                <a:cs typeface="Arial" panose="020B0604020202020204" pitchFamily="34" charset="0"/>
              </a:rPr>
              <a:t>à la question de l’abus, du déni ou de l’insuffisance.</a:t>
            </a:r>
          </a:p>
          <a:p>
            <a:pPr marL="0" indent="0" algn="just">
              <a:buNone/>
            </a:pPr>
            <a:endParaRPr lang="fr-CH" dirty="0"/>
          </a:p>
        </p:txBody>
      </p:sp>
      <p:pic>
        <p:nvPicPr>
          <p:cNvPr id="4" name="Image 3"/>
          <p:cNvPicPr/>
          <p:nvPr/>
        </p:nvPicPr>
        <p:blipFill rotWithShape="1">
          <a:blip r:embed="rId2" cstate="print">
            <a:extLst>
              <a:ext uri="{28A0092B-C50C-407E-A947-70E740481C1C}">
                <a14:useLocalDpi xmlns:a14="http://schemas.microsoft.com/office/drawing/2010/main" val="0"/>
              </a:ext>
            </a:extLst>
          </a:blip>
          <a:srcRect l="3727" r="-1"/>
          <a:stretch/>
        </p:blipFill>
        <p:spPr bwMode="auto">
          <a:xfrm>
            <a:off x="192087" y="161088"/>
            <a:ext cx="3532015" cy="1252076"/>
          </a:xfrm>
          <a:prstGeom prst="rect">
            <a:avLst/>
          </a:prstGeom>
          <a:ln>
            <a:noFill/>
          </a:ln>
          <a:extLst>
            <a:ext uri="{53640926-AAD7-44D8-BBD7-CCE9431645EC}">
              <a14:shadowObscured xmlns:a14="http://schemas.microsoft.com/office/drawing/2010/main"/>
            </a:ext>
          </a:extLst>
        </p:spPr>
      </p:pic>
      <p:sp>
        <p:nvSpPr>
          <p:cNvPr id="5" name="Espace réservé du contenu 2"/>
          <p:cNvSpPr txBox="1">
            <a:spLocks/>
          </p:cNvSpPr>
          <p:nvPr/>
        </p:nvSpPr>
        <p:spPr>
          <a:xfrm>
            <a:off x="567266" y="4134228"/>
            <a:ext cx="5765800" cy="235123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CH" dirty="0">
                <a:latin typeface="Arial" panose="020B0604020202020204" pitchFamily="34" charset="0"/>
                <a:cs typeface="Arial" panose="020B0604020202020204" pitchFamily="34" charset="0"/>
              </a:rPr>
              <a:t>12. </a:t>
            </a:r>
            <a:r>
              <a:rPr lang="de-DE" dirty="0">
                <a:latin typeface="Arial" panose="020B0604020202020204" pitchFamily="34" charset="0"/>
                <a:cs typeface="Arial" panose="020B0604020202020204" pitchFamily="34" charset="0"/>
              </a:rPr>
              <a:t>Jede*r, der/die eine Stelle, eine Funktion innehat, richtet seine/ihre </a:t>
            </a:r>
            <a:r>
              <a:rPr lang="de-DE" b="1" dirty="0">
                <a:solidFill>
                  <a:srgbClr val="7030A0"/>
                </a:solidFill>
                <a:latin typeface="Arial" panose="020B0604020202020204" pitchFamily="34" charset="0"/>
                <a:cs typeface="Arial" panose="020B0604020202020204" pitchFamily="34" charset="0"/>
              </a:rPr>
              <a:t>bestehende </a:t>
            </a:r>
            <a:r>
              <a:rPr lang="de-DE" b="1" dirty="0" smtClean="0">
                <a:solidFill>
                  <a:srgbClr val="7030A0"/>
                </a:solidFill>
                <a:latin typeface="Arial" panose="020B0604020202020204" pitchFamily="34" charset="0"/>
                <a:cs typeface="Arial" panose="020B0604020202020204" pitchFamily="34" charset="0"/>
              </a:rPr>
              <a:t>Macht </a:t>
            </a:r>
            <a:r>
              <a:rPr lang="de-DE" dirty="0">
                <a:latin typeface="Arial" panose="020B0604020202020204" pitchFamily="34" charset="0"/>
                <a:cs typeface="Arial" panose="020B0604020202020204" pitchFamily="34" charset="0"/>
              </a:rPr>
              <a:t>mit seiner/ihrer </a:t>
            </a:r>
            <a:r>
              <a:rPr lang="de-DE" b="1" dirty="0">
                <a:latin typeface="Arial" panose="020B0604020202020204" pitchFamily="34" charset="0"/>
                <a:cs typeface="Arial" panose="020B0604020202020204" pitchFamily="34" charset="0"/>
              </a:rPr>
              <a:t>zugeschriebenen </a:t>
            </a:r>
            <a:r>
              <a:rPr lang="de-DE" b="1" dirty="0" smtClean="0">
                <a:latin typeface="Arial" panose="020B0604020202020204" pitchFamily="34" charset="0"/>
                <a:cs typeface="Arial" panose="020B0604020202020204" pitchFamily="34" charset="0"/>
              </a:rPr>
              <a:t>Macht </a:t>
            </a:r>
            <a:r>
              <a:rPr lang="de-DE" dirty="0">
                <a:latin typeface="Arial" panose="020B0604020202020204" pitchFamily="34" charset="0"/>
                <a:cs typeface="Arial" panose="020B0604020202020204" pitchFamily="34" charset="0"/>
              </a:rPr>
              <a:t>aus (= der Ausdruck «sich in den Dienst von … stellen»). </a:t>
            </a:r>
            <a:endParaRPr lang="fr-CH" dirty="0"/>
          </a:p>
        </p:txBody>
      </p:sp>
      <p:pic>
        <p:nvPicPr>
          <p:cNvPr id="6" name="Image 5">
            <a:extLst>
              <a:ext uri="{FF2B5EF4-FFF2-40B4-BE49-F238E27FC236}">
                <a16:creationId xmlns:a16="http://schemas.microsoft.com/office/drawing/2014/main" id="{D932AB26-FBE8-644F-8D70-367E3C01FB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8267" y="635002"/>
            <a:ext cx="4267200" cy="5588000"/>
          </a:xfrm>
          <a:prstGeom prst="rect">
            <a:avLst/>
          </a:prstGeom>
        </p:spPr>
      </p:pic>
    </p:spTree>
    <p:extLst>
      <p:ext uri="{BB962C8B-B14F-4D97-AF65-F5344CB8AC3E}">
        <p14:creationId xmlns:p14="http://schemas.microsoft.com/office/powerpoint/2010/main" val="23170888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2087" y="1744133"/>
            <a:ext cx="5971646" cy="2082799"/>
          </a:xfrm>
        </p:spPr>
        <p:txBody>
          <a:bodyPr>
            <a:normAutofit/>
          </a:bodyPr>
          <a:lstStyle/>
          <a:p>
            <a:pPr marL="0" indent="0" algn="just">
              <a:buNone/>
            </a:pPr>
            <a:r>
              <a:rPr lang="fr-CH" dirty="0">
                <a:latin typeface="Arial" panose="020B0604020202020204" pitchFamily="34" charset="0"/>
                <a:cs typeface="Arial" panose="020B0604020202020204" pitchFamily="34" charset="0"/>
              </a:rPr>
              <a:t>13. Abus au sens d’excès = se saisir de dossiers </a:t>
            </a:r>
            <a:r>
              <a:rPr lang="fr-CH" b="1" dirty="0">
                <a:latin typeface="Arial" panose="020B0604020202020204" pitchFamily="34" charset="0"/>
                <a:cs typeface="Arial" panose="020B0604020202020204" pitchFamily="34" charset="0"/>
              </a:rPr>
              <a:t>en dehors </a:t>
            </a:r>
            <a:r>
              <a:rPr lang="fr-CH" dirty="0">
                <a:latin typeface="Arial" panose="020B0604020202020204" pitchFamily="34" charset="0"/>
                <a:cs typeface="Arial" panose="020B0604020202020204" pitchFamily="34" charset="0"/>
              </a:rPr>
              <a:t>des tâches attribuées</a:t>
            </a:r>
          </a:p>
        </p:txBody>
      </p:sp>
      <p:pic>
        <p:nvPicPr>
          <p:cNvPr id="4" name="Image 3"/>
          <p:cNvPicPr/>
          <p:nvPr/>
        </p:nvPicPr>
        <p:blipFill rotWithShape="1">
          <a:blip r:embed="rId2" cstate="print">
            <a:extLst>
              <a:ext uri="{28A0092B-C50C-407E-A947-70E740481C1C}">
                <a14:useLocalDpi xmlns:a14="http://schemas.microsoft.com/office/drawing/2010/main" val="0"/>
              </a:ext>
            </a:extLst>
          </a:blip>
          <a:srcRect l="3727" r="-1"/>
          <a:stretch/>
        </p:blipFill>
        <p:spPr bwMode="auto">
          <a:xfrm>
            <a:off x="192087" y="161088"/>
            <a:ext cx="3532015" cy="1252076"/>
          </a:xfrm>
          <a:prstGeom prst="rect">
            <a:avLst/>
          </a:prstGeom>
          <a:ln>
            <a:noFill/>
          </a:ln>
          <a:extLst>
            <a:ext uri="{53640926-AAD7-44D8-BBD7-CCE9431645EC}">
              <a14:shadowObscured xmlns:a14="http://schemas.microsoft.com/office/drawing/2010/main"/>
            </a:ext>
          </a:extLst>
        </p:spPr>
      </p:pic>
      <p:sp>
        <p:nvSpPr>
          <p:cNvPr id="5" name="Espace réservé du contenu 2"/>
          <p:cNvSpPr txBox="1">
            <a:spLocks/>
          </p:cNvSpPr>
          <p:nvPr/>
        </p:nvSpPr>
        <p:spPr>
          <a:xfrm>
            <a:off x="192087" y="3826932"/>
            <a:ext cx="6225646" cy="23960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dirty="0">
                <a:latin typeface="Arial" panose="020B0604020202020204" pitchFamily="34" charset="0"/>
                <a:cs typeface="Arial" panose="020B0604020202020204" pitchFamily="34" charset="0"/>
              </a:rPr>
              <a:t>13. </a:t>
            </a:r>
            <a:r>
              <a:rPr lang="de-DE" dirty="0">
                <a:latin typeface="Arial" panose="020B0604020202020204" pitchFamily="34" charset="0"/>
                <a:cs typeface="Arial" panose="020B0604020202020204" pitchFamily="34" charset="0"/>
              </a:rPr>
              <a:t>Missbrauch im Sinne von Exzess = sich mit Angelegenheiten </a:t>
            </a:r>
            <a:r>
              <a:rPr lang="de-DE" b="1" dirty="0">
                <a:latin typeface="Arial" panose="020B0604020202020204" pitchFamily="34" charset="0"/>
                <a:cs typeface="Arial" panose="020B0604020202020204" pitchFamily="34" charset="0"/>
              </a:rPr>
              <a:t>außerhalb</a:t>
            </a:r>
            <a:r>
              <a:rPr lang="de-DE" dirty="0">
                <a:latin typeface="Arial" panose="020B0604020202020204" pitchFamily="34" charset="0"/>
                <a:cs typeface="Arial" panose="020B0604020202020204" pitchFamily="34" charset="0"/>
              </a:rPr>
              <a:t> der zugewiesenen Aufgaben befassen</a:t>
            </a:r>
            <a:endParaRPr lang="fr-CH" dirty="0">
              <a:latin typeface="Arial" panose="020B0604020202020204" pitchFamily="34" charset="0"/>
              <a:cs typeface="Arial" panose="020B0604020202020204" pitchFamily="34" charset="0"/>
            </a:endParaRPr>
          </a:p>
        </p:txBody>
      </p:sp>
      <p:pic>
        <p:nvPicPr>
          <p:cNvPr id="6" name="Image 5">
            <a:extLst>
              <a:ext uri="{FF2B5EF4-FFF2-40B4-BE49-F238E27FC236}">
                <a16:creationId xmlns:a16="http://schemas.microsoft.com/office/drawing/2014/main" id="{435700D6-5705-F341-9E07-A103AC8D52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0667" y="635000"/>
            <a:ext cx="4267200" cy="5588000"/>
          </a:xfrm>
          <a:prstGeom prst="rect">
            <a:avLst/>
          </a:prstGeom>
        </p:spPr>
      </p:pic>
    </p:spTree>
    <p:extLst>
      <p:ext uri="{BB962C8B-B14F-4D97-AF65-F5344CB8AC3E}">
        <p14:creationId xmlns:p14="http://schemas.microsoft.com/office/powerpoint/2010/main" val="14149831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2087" y="1651835"/>
            <a:ext cx="10102516" cy="1703638"/>
          </a:xfrm>
        </p:spPr>
        <p:txBody>
          <a:bodyPr/>
          <a:lstStyle/>
          <a:p>
            <a:pPr marL="0" lvl="0" indent="0" algn="just">
              <a:buNone/>
            </a:pPr>
            <a:r>
              <a:rPr lang="fr-CH" dirty="0">
                <a:latin typeface="Arial" panose="020B0604020202020204" pitchFamily="34" charset="0"/>
                <a:cs typeface="Arial" panose="020B0604020202020204" pitchFamily="34" charset="0"/>
              </a:rPr>
              <a:t>14. Abus au sens de manipulation = capturer ses interlocuteurs avec des arguments crochets (séduction, culpabilité, urgence, monopole de la parole…)</a:t>
            </a:r>
          </a:p>
          <a:p>
            <a:pPr marL="0" indent="0" algn="just">
              <a:buNone/>
            </a:pPr>
            <a:endParaRPr lang="fr-CH" dirty="0"/>
          </a:p>
        </p:txBody>
      </p:sp>
      <p:pic>
        <p:nvPicPr>
          <p:cNvPr id="4" name="Image 3"/>
          <p:cNvPicPr/>
          <p:nvPr/>
        </p:nvPicPr>
        <p:blipFill rotWithShape="1">
          <a:blip r:embed="rId2" cstate="print">
            <a:extLst>
              <a:ext uri="{28A0092B-C50C-407E-A947-70E740481C1C}">
                <a14:useLocalDpi xmlns:a14="http://schemas.microsoft.com/office/drawing/2010/main" val="0"/>
              </a:ext>
            </a:extLst>
          </a:blip>
          <a:srcRect l="3727" r="-1"/>
          <a:stretch/>
        </p:blipFill>
        <p:spPr bwMode="auto">
          <a:xfrm>
            <a:off x="192087" y="161088"/>
            <a:ext cx="3532015" cy="1252076"/>
          </a:xfrm>
          <a:prstGeom prst="rect">
            <a:avLst/>
          </a:prstGeom>
          <a:ln>
            <a:noFill/>
          </a:ln>
          <a:extLst>
            <a:ext uri="{53640926-AAD7-44D8-BBD7-CCE9431645EC}">
              <a14:shadowObscured xmlns:a14="http://schemas.microsoft.com/office/drawing/2010/main"/>
            </a:ext>
          </a:extLst>
        </p:spPr>
      </p:pic>
      <p:sp>
        <p:nvSpPr>
          <p:cNvPr id="5" name="Espace réservé du contenu 2"/>
          <p:cNvSpPr txBox="1">
            <a:spLocks/>
          </p:cNvSpPr>
          <p:nvPr/>
        </p:nvSpPr>
        <p:spPr>
          <a:xfrm>
            <a:off x="192087" y="3175835"/>
            <a:ext cx="6767513" cy="17036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dirty="0">
                <a:latin typeface="Arial" panose="020B0604020202020204" pitchFamily="34" charset="0"/>
                <a:cs typeface="Arial" panose="020B0604020202020204" pitchFamily="34" charset="0"/>
              </a:rPr>
              <a:t>14. </a:t>
            </a:r>
            <a:r>
              <a:rPr lang="de-DE" dirty="0">
                <a:latin typeface="Arial" panose="020B0604020202020204" pitchFamily="34" charset="0"/>
                <a:cs typeface="Arial" panose="020B0604020202020204" pitchFamily="34" charset="0"/>
              </a:rPr>
              <a:t>Missbrauch im Sinne von Manipulation = eigene Ansprechpartner mit Fangargumenten vereinnahmen (Verführung, Schuldgefühl, Dringlichkeit, Redemonopol…)</a:t>
            </a:r>
            <a:endParaRPr lang="fr-CH" dirty="0"/>
          </a:p>
        </p:txBody>
      </p:sp>
      <p:pic>
        <p:nvPicPr>
          <p:cNvPr id="6" name="Image 5">
            <a:extLst>
              <a:ext uri="{FF2B5EF4-FFF2-40B4-BE49-F238E27FC236}">
                <a16:creationId xmlns:a16="http://schemas.microsoft.com/office/drawing/2014/main" id="{265BDE71-4FA5-4943-AF14-56C36D17FA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9734" y="3355473"/>
            <a:ext cx="4672264" cy="2920165"/>
          </a:xfrm>
          <a:prstGeom prst="rect">
            <a:avLst/>
          </a:prstGeom>
        </p:spPr>
      </p:pic>
    </p:spTree>
    <p:extLst>
      <p:ext uri="{BB962C8B-B14F-4D97-AF65-F5344CB8AC3E}">
        <p14:creationId xmlns:p14="http://schemas.microsoft.com/office/powerpoint/2010/main" val="5690221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2087" y="1915922"/>
            <a:ext cx="7340600" cy="1238417"/>
          </a:xfrm>
        </p:spPr>
        <p:txBody>
          <a:bodyPr>
            <a:normAutofit lnSpcReduction="10000"/>
          </a:bodyPr>
          <a:lstStyle/>
          <a:p>
            <a:pPr marL="0" lvl="0" indent="0" algn="just">
              <a:buNone/>
            </a:pPr>
            <a:r>
              <a:rPr lang="fr-CH" dirty="0">
                <a:latin typeface="Arial" panose="020B0604020202020204" pitchFamily="34" charset="0"/>
                <a:cs typeface="Arial" panose="020B0604020202020204" pitchFamily="34" charset="0"/>
              </a:rPr>
              <a:t>15. Négligence = fuir son pouvoir en se jugeant incapable, ou en niant que ce pouvoir m’est donné</a:t>
            </a:r>
          </a:p>
          <a:p>
            <a:pPr marL="0" indent="0" algn="just">
              <a:buNone/>
            </a:pPr>
            <a:endParaRPr lang="fr-CH" dirty="0"/>
          </a:p>
        </p:txBody>
      </p:sp>
      <p:pic>
        <p:nvPicPr>
          <p:cNvPr id="4" name="Image 3"/>
          <p:cNvPicPr/>
          <p:nvPr/>
        </p:nvPicPr>
        <p:blipFill rotWithShape="1">
          <a:blip r:embed="rId2" cstate="print">
            <a:extLst>
              <a:ext uri="{28A0092B-C50C-407E-A947-70E740481C1C}">
                <a14:useLocalDpi xmlns:a14="http://schemas.microsoft.com/office/drawing/2010/main" val="0"/>
              </a:ext>
            </a:extLst>
          </a:blip>
          <a:srcRect l="3727" r="-1"/>
          <a:stretch/>
        </p:blipFill>
        <p:spPr bwMode="auto">
          <a:xfrm>
            <a:off x="192087" y="161088"/>
            <a:ext cx="3532015" cy="1252076"/>
          </a:xfrm>
          <a:prstGeom prst="rect">
            <a:avLst/>
          </a:prstGeom>
          <a:ln>
            <a:noFill/>
          </a:ln>
          <a:extLst>
            <a:ext uri="{53640926-AAD7-44D8-BBD7-CCE9431645EC}">
              <a14:shadowObscured xmlns:a14="http://schemas.microsoft.com/office/drawing/2010/main"/>
            </a:ext>
          </a:extLst>
        </p:spPr>
      </p:pic>
      <p:sp>
        <p:nvSpPr>
          <p:cNvPr id="5" name="Espace réservé du contenu 2"/>
          <p:cNvSpPr txBox="1">
            <a:spLocks/>
          </p:cNvSpPr>
          <p:nvPr/>
        </p:nvSpPr>
        <p:spPr>
          <a:xfrm>
            <a:off x="192087" y="3657096"/>
            <a:ext cx="7340600" cy="203250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CH" dirty="0">
                <a:latin typeface="Arial" panose="020B0604020202020204" pitchFamily="34" charset="0"/>
                <a:cs typeface="Arial" panose="020B0604020202020204" pitchFamily="34" charset="0"/>
              </a:rPr>
              <a:t>15. </a:t>
            </a:r>
            <a:r>
              <a:rPr lang="de-DE" dirty="0">
                <a:latin typeface="Arial" panose="020B0604020202020204" pitchFamily="34" charset="0"/>
                <a:cs typeface="Arial" panose="020B0604020202020204" pitchFamily="34" charset="0"/>
              </a:rPr>
              <a:t>Nachlässigkeit = eigene </a:t>
            </a:r>
            <a:r>
              <a:rPr lang="de-DE" dirty="0" smtClean="0">
                <a:latin typeface="Arial" panose="020B0604020202020204" pitchFamily="34" charset="0"/>
                <a:cs typeface="Arial" panose="020B0604020202020204" pitchFamily="34" charset="0"/>
              </a:rPr>
              <a:t>Macht </a:t>
            </a:r>
            <a:r>
              <a:rPr lang="de-DE" dirty="0">
                <a:latin typeface="Arial" panose="020B0604020202020204" pitchFamily="34" charset="0"/>
                <a:cs typeface="Arial" panose="020B0604020202020204" pitchFamily="34" charset="0"/>
              </a:rPr>
              <a:t>meiden, weil man sich unfähig fühlt oder weil man verneint, dass einem diese </a:t>
            </a:r>
            <a:r>
              <a:rPr lang="de-DE" dirty="0" smtClean="0">
                <a:latin typeface="Arial" panose="020B0604020202020204" pitchFamily="34" charset="0"/>
                <a:cs typeface="Arial" panose="020B0604020202020204" pitchFamily="34" charset="0"/>
              </a:rPr>
              <a:t>Macht </a:t>
            </a:r>
            <a:r>
              <a:rPr lang="de-DE" dirty="0">
                <a:latin typeface="Arial" panose="020B0604020202020204" pitchFamily="34" charset="0"/>
                <a:cs typeface="Arial" panose="020B0604020202020204" pitchFamily="34" charset="0"/>
              </a:rPr>
              <a:t>verliehen wurde</a:t>
            </a:r>
            <a:endParaRPr lang="fr-CH" dirty="0"/>
          </a:p>
        </p:txBody>
      </p:sp>
      <p:pic>
        <p:nvPicPr>
          <p:cNvPr id="6" name="Image 5">
            <a:extLst>
              <a:ext uri="{FF2B5EF4-FFF2-40B4-BE49-F238E27FC236}">
                <a16:creationId xmlns:a16="http://schemas.microsoft.com/office/drawing/2014/main" id="{7EF0E63A-54AB-A14C-8D4E-9B79395371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24800" y="787126"/>
            <a:ext cx="4267200" cy="5588000"/>
          </a:xfrm>
          <a:prstGeom prst="rect">
            <a:avLst/>
          </a:prstGeom>
        </p:spPr>
      </p:pic>
    </p:spTree>
    <p:extLst>
      <p:ext uri="{BB962C8B-B14F-4D97-AF65-F5344CB8AC3E}">
        <p14:creationId xmlns:p14="http://schemas.microsoft.com/office/powerpoint/2010/main" val="36746729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384260"/>
            <a:ext cx="10515600" cy="1171573"/>
          </a:xfrm>
        </p:spPr>
        <p:txBody>
          <a:bodyPr>
            <a:normAutofit fontScale="85000" lnSpcReduction="20000"/>
          </a:bodyPr>
          <a:lstStyle/>
          <a:p>
            <a:pPr marL="0" lvl="0" indent="0" algn="just">
              <a:buNone/>
            </a:pPr>
            <a:r>
              <a:rPr lang="fr-CH" dirty="0">
                <a:latin typeface="Arial" panose="020B0604020202020204" pitchFamily="34" charset="0"/>
                <a:cs typeface="Arial" panose="020B0604020202020204" pitchFamily="34" charset="0"/>
              </a:rPr>
              <a:t>16. Le pouvoir est un sujet à saisir, étudier, apprivoiser, si l’on ne veut pas se faire rattraper ou dépasser par lui (idem que l’argent, la sexualité, etc.). Le haïr, l’ignorer, autant que l’adorer, le mettre au centre, seraient une même erreur.</a:t>
            </a:r>
          </a:p>
          <a:p>
            <a:pPr marL="0" indent="0" algn="just">
              <a:buNone/>
            </a:pPr>
            <a:endParaRPr lang="fr-CH" dirty="0"/>
          </a:p>
        </p:txBody>
      </p:sp>
      <p:sp>
        <p:nvSpPr>
          <p:cNvPr id="5" name="Espace réservé du contenu 2"/>
          <p:cNvSpPr txBox="1">
            <a:spLocks/>
          </p:cNvSpPr>
          <p:nvPr/>
        </p:nvSpPr>
        <p:spPr>
          <a:xfrm>
            <a:off x="838200" y="1873023"/>
            <a:ext cx="10515600" cy="1214354"/>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CH" dirty="0">
                <a:latin typeface="Arial" panose="020B0604020202020204" pitchFamily="34" charset="0"/>
                <a:cs typeface="Arial" panose="020B0604020202020204" pitchFamily="34" charset="0"/>
              </a:rPr>
              <a:t>16. </a:t>
            </a:r>
            <a:r>
              <a:rPr lang="de-DE" dirty="0">
                <a:latin typeface="Arial" panose="020B0604020202020204" pitchFamily="34" charset="0"/>
                <a:cs typeface="Arial" panose="020B0604020202020204" pitchFamily="34" charset="0"/>
              </a:rPr>
              <a:t>Die </a:t>
            </a:r>
            <a:r>
              <a:rPr lang="de-DE" dirty="0" smtClean="0">
                <a:latin typeface="Arial" panose="020B0604020202020204" pitchFamily="34" charset="0"/>
                <a:cs typeface="Arial" panose="020B0604020202020204" pitchFamily="34" charset="0"/>
              </a:rPr>
              <a:t>Macht </a:t>
            </a:r>
            <a:r>
              <a:rPr lang="de-DE" dirty="0">
                <a:latin typeface="Arial" panose="020B0604020202020204" pitchFamily="34" charset="0"/>
                <a:cs typeface="Arial" panose="020B0604020202020204" pitchFamily="34" charset="0"/>
              </a:rPr>
              <a:t>ist etwas, das ergriffen, studiert, gezähmt werden muss, wenn man sich von ihr nicht überrumpeln oder überwältigen lassen will (gilt auch für Geld, Sexualität usw.). Sie zu hassen, zu ignorieren wäre gleich falsch, wie sie zu bewundern und in den Mittelpunkt zu stellen.</a:t>
            </a:r>
            <a:endParaRPr lang="fr-CH" dirty="0"/>
          </a:p>
        </p:txBody>
      </p:sp>
      <p:pic>
        <p:nvPicPr>
          <p:cNvPr id="8" name="Image 7">
            <a:extLst>
              <a:ext uri="{FF2B5EF4-FFF2-40B4-BE49-F238E27FC236}">
                <a16:creationId xmlns:a16="http://schemas.microsoft.com/office/drawing/2014/main" id="{14FE54D1-F70A-CD42-82AF-6DA6D0E2ECE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00596" y="3404567"/>
            <a:ext cx="5838604" cy="2913357"/>
          </a:xfrm>
          <a:prstGeom prst="rect">
            <a:avLst/>
          </a:prstGeom>
        </p:spPr>
      </p:pic>
    </p:spTree>
    <p:extLst>
      <p:ext uri="{BB962C8B-B14F-4D97-AF65-F5344CB8AC3E}">
        <p14:creationId xmlns:p14="http://schemas.microsoft.com/office/powerpoint/2010/main" val="23379330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2087" y="4980944"/>
            <a:ext cx="10515600" cy="1174249"/>
          </a:xfrm>
        </p:spPr>
        <p:txBody>
          <a:bodyPr/>
          <a:lstStyle/>
          <a:p>
            <a:pPr marL="514350" lvl="0" indent="-514350" algn="ctr">
              <a:buAutoNum type="arabicPeriod"/>
            </a:pPr>
            <a:r>
              <a:rPr lang="fr-CH" dirty="0">
                <a:latin typeface="Arial" panose="020B0604020202020204" pitchFamily="34" charset="0"/>
                <a:cs typeface="Arial" panose="020B0604020202020204" pitchFamily="34" charset="0"/>
              </a:rPr>
              <a:t>Le ministère de l’Eglise = continuation du ministère du Christ</a:t>
            </a:r>
          </a:p>
        </p:txBody>
      </p:sp>
      <p:pic>
        <p:nvPicPr>
          <p:cNvPr id="4" name="Image 3"/>
          <p:cNvPicPr/>
          <p:nvPr/>
        </p:nvPicPr>
        <p:blipFill rotWithShape="1">
          <a:blip r:embed="rId2" cstate="print">
            <a:extLst>
              <a:ext uri="{28A0092B-C50C-407E-A947-70E740481C1C}">
                <a14:useLocalDpi xmlns:a14="http://schemas.microsoft.com/office/drawing/2010/main" val="0"/>
              </a:ext>
            </a:extLst>
          </a:blip>
          <a:srcRect l="3727" r="-1"/>
          <a:stretch/>
        </p:blipFill>
        <p:spPr bwMode="auto">
          <a:xfrm>
            <a:off x="192087" y="161088"/>
            <a:ext cx="3532015" cy="1252076"/>
          </a:xfrm>
          <a:prstGeom prst="rect">
            <a:avLst/>
          </a:prstGeom>
          <a:ln>
            <a:noFill/>
          </a:ln>
          <a:extLst>
            <a:ext uri="{53640926-AAD7-44D8-BBD7-CCE9431645EC}">
              <a14:shadowObscured xmlns:a14="http://schemas.microsoft.com/office/drawing/2010/main"/>
            </a:ext>
          </a:extLst>
        </p:spPr>
      </p:pic>
      <p:sp>
        <p:nvSpPr>
          <p:cNvPr id="5" name="Espace réservé du contenu 2"/>
          <p:cNvSpPr txBox="1">
            <a:spLocks/>
          </p:cNvSpPr>
          <p:nvPr/>
        </p:nvSpPr>
        <p:spPr>
          <a:xfrm>
            <a:off x="-320900" y="5792646"/>
            <a:ext cx="10515600" cy="11742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lgn="ctr">
              <a:buFont typeface="Arial" panose="020B0604020202020204" pitchFamily="34" charset="0"/>
              <a:buAutoNum type="arabicPeriod"/>
            </a:pPr>
            <a:r>
              <a:rPr lang="de-DE" dirty="0">
                <a:latin typeface="Arial" panose="020B0604020202020204" pitchFamily="34" charset="0"/>
                <a:cs typeface="Arial" panose="020B0604020202020204" pitchFamily="34" charset="0"/>
              </a:rPr>
              <a:t>Das Amt der Kirche = Weiterführung des Amtes Christi</a:t>
            </a:r>
            <a:endParaRPr lang="fr-CH" dirty="0">
              <a:latin typeface="Arial" panose="020B0604020202020204" pitchFamily="34" charset="0"/>
              <a:cs typeface="Arial" panose="020B0604020202020204" pitchFamily="34" charset="0"/>
            </a:endParaRPr>
          </a:p>
        </p:txBody>
      </p:sp>
      <p:pic>
        <p:nvPicPr>
          <p:cNvPr id="6" name="Image 5">
            <a:extLst>
              <a:ext uri="{FF2B5EF4-FFF2-40B4-BE49-F238E27FC236}">
                <a16:creationId xmlns:a16="http://schemas.microsoft.com/office/drawing/2014/main" id="{9AF8281B-9E02-B344-98F5-CA0599EEF5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9869" y="276998"/>
            <a:ext cx="4488185" cy="4488185"/>
          </a:xfrm>
          <a:prstGeom prst="rect">
            <a:avLst/>
          </a:prstGeom>
        </p:spPr>
      </p:pic>
    </p:spTree>
    <p:extLst>
      <p:ext uri="{BB962C8B-B14F-4D97-AF65-F5344CB8AC3E}">
        <p14:creationId xmlns:p14="http://schemas.microsoft.com/office/powerpoint/2010/main" val="28753288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p:nvPr/>
        </p:nvPicPr>
        <p:blipFill rotWithShape="1">
          <a:blip r:embed="rId2" cstate="print">
            <a:extLst>
              <a:ext uri="{28A0092B-C50C-407E-A947-70E740481C1C}">
                <a14:useLocalDpi xmlns:a14="http://schemas.microsoft.com/office/drawing/2010/main" val="0"/>
              </a:ext>
            </a:extLst>
          </a:blip>
          <a:srcRect l="3727" r="-1"/>
          <a:stretch/>
        </p:blipFill>
        <p:spPr bwMode="auto">
          <a:xfrm>
            <a:off x="192087" y="161088"/>
            <a:ext cx="3532015" cy="1252076"/>
          </a:xfrm>
          <a:prstGeom prst="rect">
            <a:avLst/>
          </a:prstGeom>
          <a:ln>
            <a:noFill/>
          </a:ln>
          <a:extLst>
            <a:ext uri="{53640926-AAD7-44D8-BBD7-CCE9431645EC}">
              <a14:shadowObscured xmlns:a14="http://schemas.microsoft.com/office/drawing/2010/main"/>
            </a:ext>
          </a:extLst>
        </p:spPr>
      </p:pic>
      <p:sp>
        <p:nvSpPr>
          <p:cNvPr id="3" name="Espace réservé du contenu 2"/>
          <p:cNvSpPr>
            <a:spLocks noGrp="1"/>
          </p:cNvSpPr>
          <p:nvPr>
            <p:ph idx="1"/>
          </p:nvPr>
        </p:nvSpPr>
        <p:spPr>
          <a:xfrm>
            <a:off x="325967" y="1949898"/>
            <a:ext cx="8409072" cy="1608951"/>
          </a:xfrm>
        </p:spPr>
        <p:txBody>
          <a:bodyPr/>
          <a:lstStyle/>
          <a:p>
            <a:pPr marL="0" lvl="0" indent="0" algn="just">
              <a:buNone/>
            </a:pPr>
            <a:r>
              <a:rPr lang="fr-CH" dirty="0">
                <a:latin typeface="Arial" panose="020B0604020202020204" pitchFamily="34" charset="0"/>
                <a:cs typeface="Arial" panose="020B0604020202020204" pitchFamily="34" charset="0"/>
              </a:rPr>
              <a:t>2. Le « </a:t>
            </a:r>
            <a:r>
              <a:rPr lang="fr-CH" b="1" dirty="0">
                <a:latin typeface="Arial" panose="020B0604020202020204" pitchFamily="34" charset="0"/>
                <a:cs typeface="Arial" panose="020B0604020202020204" pitchFamily="34" charset="0"/>
              </a:rPr>
              <a:t>je</a:t>
            </a:r>
            <a:r>
              <a:rPr lang="fr-CH" dirty="0">
                <a:latin typeface="Arial" panose="020B0604020202020204" pitchFamily="34" charset="0"/>
                <a:cs typeface="Arial" panose="020B0604020202020204" pitchFamily="34" charset="0"/>
              </a:rPr>
              <a:t> » de Jésus devient le « vous » - puis le « </a:t>
            </a:r>
            <a:r>
              <a:rPr lang="fr-CH" b="1" dirty="0">
                <a:latin typeface="Arial" panose="020B0604020202020204" pitchFamily="34" charset="0"/>
                <a:cs typeface="Arial" panose="020B0604020202020204" pitchFamily="34" charset="0"/>
              </a:rPr>
              <a:t>nous</a:t>
            </a:r>
            <a:r>
              <a:rPr lang="fr-CH" dirty="0">
                <a:latin typeface="Arial" panose="020B0604020202020204" pitchFamily="34" charset="0"/>
                <a:cs typeface="Arial" panose="020B0604020202020204" pitchFamily="34" charset="0"/>
              </a:rPr>
              <a:t> » - de la communauté</a:t>
            </a:r>
          </a:p>
          <a:p>
            <a:pPr marL="0" indent="0" algn="just">
              <a:buNone/>
            </a:pPr>
            <a:endParaRPr lang="fr-CH" dirty="0"/>
          </a:p>
        </p:txBody>
      </p:sp>
      <p:sp>
        <p:nvSpPr>
          <p:cNvPr id="5" name="Espace réservé du contenu 2"/>
          <p:cNvSpPr txBox="1">
            <a:spLocks/>
          </p:cNvSpPr>
          <p:nvPr/>
        </p:nvSpPr>
        <p:spPr>
          <a:xfrm>
            <a:off x="325967" y="3915279"/>
            <a:ext cx="8409072" cy="117424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CH" dirty="0">
                <a:latin typeface="Arial" panose="020B0604020202020204" pitchFamily="34" charset="0"/>
                <a:cs typeface="Arial" panose="020B0604020202020204" pitchFamily="34" charset="0"/>
              </a:rPr>
              <a:t>2. </a:t>
            </a:r>
            <a:r>
              <a:rPr lang="de-DE" dirty="0">
                <a:latin typeface="Arial" panose="020B0604020202020204" pitchFamily="34" charset="0"/>
                <a:cs typeface="Arial" panose="020B0604020202020204" pitchFamily="34" charset="0"/>
              </a:rPr>
              <a:t>Das «</a:t>
            </a:r>
            <a:r>
              <a:rPr lang="de-DE" b="1" dirty="0">
                <a:latin typeface="Arial" panose="020B0604020202020204" pitchFamily="34" charset="0"/>
                <a:cs typeface="Arial" panose="020B0604020202020204" pitchFamily="34" charset="0"/>
              </a:rPr>
              <a:t>Ich</a:t>
            </a:r>
            <a:r>
              <a:rPr lang="de-DE" dirty="0">
                <a:latin typeface="Arial" panose="020B0604020202020204" pitchFamily="34" charset="0"/>
                <a:cs typeface="Arial" panose="020B0604020202020204" pitchFamily="34" charset="0"/>
              </a:rPr>
              <a:t>» von Jesus wird zum «Ihr» - dann zum «</a:t>
            </a:r>
            <a:r>
              <a:rPr lang="de-DE" b="1" dirty="0">
                <a:latin typeface="Arial" panose="020B0604020202020204" pitchFamily="34" charset="0"/>
                <a:cs typeface="Arial" panose="020B0604020202020204" pitchFamily="34" charset="0"/>
              </a:rPr>
              <a:t>Wir</a:t>
            </a:r>
            <a:r>
              <a:rPr lang="de-DE" dirty="0">
                <a:latin typeface="Arial" panose="020B0604020202020204" pitchFamily="34" charset="0"/>
                <a:cs typeface="Arial" panose="020B0604020202020204" pitchFamily="34" charset="0"/>
              </a:rPr>
              <a:t>» - der Gemeinschaft</a:t>
            </a:r>
            <a:endParaRPr lang="fr-CH" dirty="0"/>
          </a:p>
        </p:txBody>
      </p:sp>
      <p:pic>
        <p:nvPicPr>
          <p:cNvPr id="8" name="Image 7">
            <a:extLst>
              <a:ext uri="{FF2B5EF4-FFF2-40B4-BE49-F238E27FC236}">
                <a16:creationId xmlns:a16="http://schemas.microsoft.com/office/drawing/2014/main" id="{768EAF10-C8D0-4C46-9490-657814D74F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6337" y="1413164"/>
            <a:ext cx="3159387" cy="4231323"/>
          </a:xfrm>
          <a:prstGeom prst="rect">
            <a:avLst/>
          </a:prstGeom>
        </p:spPr>
      </p:pic>
    </p:spTree>
    <p:extLst>
      <p:ext uri="{BB962C8B-B14F-4D97-AF65-F5344CB8AC3E}">
        <p14:creationId xmlns:p14="http://schemas.microsoft.com/office/powerpoint/2010/main" val="31199147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2087" y="1785258"/>
            <a:ext cx="11999913" cy="2126700"/>
          </a:xfrm>
        </p:spPr>
        <p:txBody>
          <a:bodyPr>
            <a:normAutofit/>
          </a:bodyPr>
          <a:lstStyle/>
          <a:p>
            <a:pPr marL="0" lvl="0" indent="0">
              <a:buNone/>
            </a:pPr>
            <a:r>
              <a:rPr lang="fr-CH" dirty="0">
                <a:latin typeface="Arial" panose="020B0604020202020204" pitchFamily="34" charset="0"/>
                <a:cs typeface="Arial" panose="020B0604020202020204" pitchFamily="34" charset="0"/>
              </a:rPr>
              <a:t>3. L’image du corps du Christ signifie :</a:t>
            </a:r>
          </a:p>
          <a:p>
            <a:pPr lvl="1">
              <a:lnSpc>
                <a:spcPct val="100000"/>
              </a:lnSpc>
            </a:pPr>
            <a:r>
              <a:rPr lang="fr-CH" sz="2000" dirty="0">
                <a:latin typeface="Arial" panose="020B0604020202020204" pitchFamily="34" charset="0"/>
                <a:cs typeface="Arial" panose="020B0604020202020204" pitchFamily="34" charset="0"/>
              </a:rPr>
              <a:t>une reconnaissance et valorisation des </a:t>
            </a:r>
            <a:r>
              <a:rPr lang="fr-CH" sz="2000" b="1" dirty="0">
                <a:latin typeface="Arial" panose="020B0604020202020204" pitchFamily="34" charset="0"/>
                <a:cs typeface="Arial" panose="020B0604020202020204" pitchFamily="34" charset="0"/>
              </a:rPr>
              <a:t>différents dons </a:t>
            </a:r>
            <a:r>
              <a:rPr lang="fr-CH" sz="2000" dirty="0">
                <a:latin typeface="Arial" panose="020B0604020202020204" pitchFamily="34" charset="0"/>
                <a:cs typeface="Arial" panose="020B0604020202020204" pitchFamily="34" charset="0"/>
              </a:rPr>
              <a:t>de </a:t>
            </a:r>
            <a:r>
              <a:rPr lang="fr-CH" sz="2000" dirty="0" err="1">
                <a:latin typeface="Arial" panose="020B0604020202020204" pitchFamily="34" charset="0"/>
                <a:cs typeface="Arial" panose="020B0604020202020204" pitchFamily="34" charset="0"/>
              </a:rPr>
              <a:t>chacun.e</a:t>
            </a:r>
            <a:r>
              <a:rPr lang="fr-CH" sz="2000" dirty="0">
                <a:latin typeface="Arial" panose="020B0604020202020204" pitchFamily="34" charset="0"/>
                <a:cs typeface="Arial" panose="020B0604020202020204" pitchFamily="34" charset="0"/>
              </a:rPr>
              <a:t> </a:t>
            </a:r>
            <a:r>
              <a:rPr lang="fr-CH" sz="2000" dirty="0" smtClean="0">
                <a:latin typeface="Arial" panose="020B0604020202020204" pitchFamily="34" charset="0"/>
                <a:cs typeface="Arial" panose="020B0604020202020204" pitchFamily="34" charset="0"/>
              </a:rPr>
              <a:t>(</a:t>
            </a:r>
            <a:r>
              <a:rPr lang="fr-CH" sz="2000" dirty="0">
                <a:latin typeface="Arial" panose="020B0604020202020204" pitchFamily="34" charset="0"/>
                <a:cs typeface="Arial" panose="020B0604020202020204" pitchFamily="34" charset="0"/>
                <a:sym typeface="Wingdings" panose="05000000000000000000" pitchFamily="2" charset="2"/>
              </a:rPr>
              <a:t></a:t>
            </a:r>
            <a:r>
              <a:rPr lang="fr-CH" sz="2000" dirty="0">
                <a:latin typeface="Arial" panose="020B0604020202020204" pitchFamily="34" charset="0"/>
                <a:cs typeface="Arial" panose="020B0604020202020204" pitchFamily="34" charset="0"/>
              </a:rPr>
              <a:t> pas d’interchangeabilité)</a:t>
            </a:r>
          </a:p>
          <a:p>
            <a:pPr lvl="1">
              <a:lnSpc>
                <a:spcPct val="100000"/>
              </a:lnSpc>
            </a:pPr>
            <a:r>
              <a:rPr lang="fr-CH" sz="2000" dirty="0">
                <a:latin typeface="Arial" panose="020B0604020202020204" pitchFamily="34" charset="0"/>
                <a:cs typeface="Arial" panose="020B0604020202020204" pitchFamily="34" charset="0"/>
              </a:rPr>
              <a:t>un partage des tâches dans une </a:t>
            </a:r>
            <a:r>
              <a:rPr lang="fr-CH" sz="2000" b="1" dirty="0">
                <a:latin typeface="Arial" panose="020B0604020202020204" pitchFamily="34" charset="0"/>
                <a:cs typeface="Arial" panose="020B0604020202020204" pitchFamily="34" charset="0"/>
              </a:rPr>
              <a:t>mission commune </a:t>
            </a:r>
            <a:r>
              <a:rPr lang="fr-CH" sz="2000" dirty="0" smtClean="0">
                <a:latin typeface="Arial" panose="020B0604020202020204" pitchFamily="34" charset="0"/>
                <a:cs typeface="Arial" panose="020B0604020202020204" pitchFamily="34" charset="0"/>
              </a:rPr>
              <a:t>(</a:t>
            </a:r>
            <a:r>
              <a:rPr lang="fr-CH" sz="2000" dirty="0">
                <a:latin typeface="Arial" panose="020B0604020202020204" pitchFamily="34" charset="0"/>
                <a:cs typeface="Arial" panose="020B0604020202020204" pitchFamily="34" charset="0"/>
                <a:sym typeface="Wingdings" panose="05000000000000000000" pitchFamily="2" charset="2"/>
              </a:rPr>
              <a:t></a:t>
            </a:r>
            <a:r>
              <a:rPr lang="fr-CH" sz="2000" dirty="0">
                <a:latin typeface="Arial" panose="020B0604020202020204" pitchFamily="34" charset="0"/>
                <a:cs typeface="Arial" panose="020B0604020202020204" pitchFamily="34" charset="0"/>
              </a:rPr>
              <a:t> pas d’appropriation)</a:t>
            </a:r>
          </a:p>
          <a:p>
            <a:pPr lvl="1">
              <a:lnSpc>
                <a:spcPct val="100000"/>
              </a:lnSpc>
            </a:pPr>
            <a:r>
              <a:rPr lang="fr-CH" sz="2000" dirty="0">
                <a:latin typeface="Arial" panose="020B0604020202020204" pitchFamily="34" charset="0"/>
                <a:cs typeface="Arial" panose="020B0604020202020204" pitchFamily="34" charset="0"/>
              </a:rPr>
              <a:t>une division et </a:t>
            </a:r>
            <a:r>
              <a:rPr lang="fr-CH" sz="2000" b="1" dirty="0">
                <a:latin typeface="Arial" panose="020B0604020202020204" pitchFamily="34" charset="0"/>
                <a:cs typeface="Arial" panose="020B0604020202020204" pitchFamily="34" charset="0"/>
              </a:rPr>
              <a:t>distribution de pouvoir </a:t>
            </a:r>
            <a:r>
              <a:rPr lang="fr-CH" sz="2000" dirty="0">
                <a:latin typeface="Arial" panose="020B0604020202020204" pitchFamily="34" charset="0"/>
                <a:cs typeface="Arial" panose="020B0604020202020204" pitchFamily="34" charset="0"/>
              </a:rPr>
              <a:t>(et de l’autorité qui va avec) (</a:t>
            </a:r>
            <a:r>
              <a:rPr lang="fr-CH" sz="2000" dirty="0">
                <a:latin typeface="Arial" panose="020B0604020202020204" pitchFamily="34" charset="0"/>
                <a:cs typeface="Arial" panose="020B0604020202020204" pitchFamily="34" charset="0"/>
                <a:sym typeface="Wingdings" panose="05000000000000000000" pitchFamily="2" charset="2"/>
              </a:rPr>
              <a:t></a:t>
            </a:r>
            <a:r>
              <a:rPr lang="fr-CH" sz="2000" dirty="0">
                <a:latin typeface="Arial" panose="020B0604020202020204" pitchFamily="34" charset="0"/>
                <a:cs typeface="Arial" panose="020B0604020202020204" pitchFamily="34" charset="0"/>
              </a:rPr>
              <a:t> pas de monopolisation)</a:t>
            </a:r>
          </a:p>
          <a:p>
            <a:pPr marL="0" lvl="0" indent="0">
              <a:buNone/>
            </a:pPr>
            <a:endParaRPr lang="fr-CH" dirty="0"/>
          </a:p>
        </p:txBody>
      </p:sp>
      <p:pic>
        <p:nvPicPr>
          <p:cNvPr id="4" name="Image 3"/>
          <p:cNvPicPr/>
          <p:nvPr/>
        </p:nvPicPr>
        <p:blipFill rotWithShape="1">
          <a:blip r:embed="rId2" cstate="print">
            <a:extLst>
              <a:ext uri="{28A0092B-C50C-407E-A947-70E740481C1C}">
                <a14:useLocalDpi xmlns:a14="http://schemas.microsoft.com/office/drawing/2010/main" val="0"/>
              </a:ext>
            </a:extLst>
          </a:blip>
          <a:srcRect l="3727" r="-1"/>
          <a:stretch/>
        </p:blipFill>
        <p:spPr bwMode="auto">
          <a:xfrm>
            <a:off x="192087" y="161088"/>
            <a:ext cx="3532015" cy="1252076"/>
          </a:xfrm>
          <a:prstGeom prst="rect">
            <a:avLst/>
          </a:prstGeom>
          <a:ln>
            <a:noFill/>
          </a:ln>
          <a:extLst>
            <a:ext uri="{53640926-AAD7-44D8-BBD7-CCE9431645EC}">
              <a14:shadowObscured xmlns:a14="http://schemas.microsoft.com/office/drawing/2010/main"/>
            </a:ext>
          </a:extLst>
        </p:spPr>
      </p:pic>
      <p:sp>
        <p:nvSpPr>
          <p:cNvPr id="5" name="Espace réservé du contenu 2"/>
          <p:cNvSpPr txBox="1">
            <a:spLocks/>
          </p:cNvSpPr>
          <p:nvPr/>
        </p:nvSpPr>
        <p:spPr>
          <a:xfrm>
            <a:off x="192087" y="4145280"/>
            <a:ext cx="12104416" cy="2420983"/>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sz="3100" dirty="0">
                <a:latin typeface="Arial" panose="020B0604020202020204" pitchFamily="34" charset="0"/>
                <a:cs typeface="Arial" panose="020B0604020202020204" pitchFamily="34" charset="0"/>
              </a:rPr>
              <a:t>3. </a:t>
            </a:r>
            <a:r>
              <a:rPr lang="de-CH" sz="3100" dirty="0">
                <a:latin typeface="Arial" panose="020B0604020202020204" pitchFamily="34" charset="0"/>
                <a:cs typeface="Arial" panose="020B0604020202020204" pitchFamily="34" charset="0"/>
              </a:rPr>
              <a:t>Das Bild des Leibes Christi bedeutet:</a:t>
            </a:r>
            <a:endParaRPr lang="fr-CH" sz="3100" dirty="0">
              <a:latin typeface="Arial" panose="020B0604020202020204" pitchFamily="34" charset="0"/>
              <a:cs typeface="Arial" panose="020B0604020202020204" pitchFamily="34" charset="0"/>
            </a:endParaRPr>
          </a:p>
          <a:p>
            <a:pPr lvl="1">
              <a:lnSpc>
                <a:spcPct val="110000"/>
              </a:lnSpc>
            </a:pPr>
            <a:r>
              <a:rPr lang="de-CH" sz="2200" dirty="0">
                <a:latin typeface="Arial" panose="020B0604020202020204" pitchFamily="34" charset="0"/>
                <a:cs typeface="Arial" panose="020B0604020202020204" pitchFamily="34" charset="0"/>
              </a:rPr>
              <a:t>Eine Anerkennung und Aufwertung der </a:t>
            </a:r>
            <a:r>
              <a:rPr lang="de-CH" sz="2200" b="1" dirty="0">
                <a:latin typeface="Arial" panose="020B0604020202020204" pitchFamily="34" charset="0"/>
                <a:cs typeface="Arial" panose="020B0604020202020204" pitchFamily="34" charset="0"/>
              </a:rPr>
              <a:t>verschiedenen Talente</a:t>
            </a:r>
            <a:r>
              <a:rPr lang="de-CH" sz="2200" dirty="0">
                <a:latin typeface="Arial" panose="020B0604020202020204" pitchFamily="34" charset="0"/>
                <a:cs typeface="Arial" panose="020B0604020202020204" pitchFamily="34" charset="0"/>
              </a:rPr>
              <a:t> von jeder und jedem </a:t>
            </a:r>
          </a:p>
          <a:p>
            <a:pPr marL="457200" lvl="1" indent="0">
              <a:lnSpc>
                <a:spcPct val="110000"/>
              </a:lnSpc>
              <a:buNone/>
            </a:pPr>
            <a:r>
              <a:rPr lang="de-CH" sz="2200" dirty="0">
                <a:latin typeface="Arial" panose="020B0604020202020204" pitchFamily="34" charset="0"/>
                <a:cs typeface="Arial" panose="020B0604020202020204" pitchFamily="34" charset="0"/>
              </a:rPr>
              <a:t>   (</a:t>
            </a:r>
            <a:r>
              <a:rPr lang="de-CH" sz="2200" dirty="0">
                <a:latin typeface="Arial" panose="020B0604020202020204" pitchFamily="34" charset="0"/>
                <a:cs typeface="Arial" panose="020B0604020202020204" pitchFamily="34" charset="0"/>
                <a:sym typeface="Wingdings" panose="05000000000000000000" pitchFamily="2" charset="2"/>
              </a:rPr>
              <a:t></a:t>
            </a:r>
            <a:r>
              <a:rPr lang="de-CH" sz="2200" dirty="0">
                <a:latin typeface="Arial" panose="020B0604020202020204" pitchFamily="34" charset="0"/>
                <a:cs typeface="Arial" panose="020B0604020202020204" pitchFamily="34" charset="0"/>
              </a:rPr>
              <a:t> keine Austauschbarkeit)</a:t>
            </a:r>
            <a:endParaRPr lang="fr-CH" sz="2200" dirty="0">
              <a:latin typeface="Arial" panose="020B0604020202020204" pitchFamily="34" charset="0"/>
              <a:cs typeface="Arial" panose="020B0604020202020204" pitchFamily="34" charset="0"/>
            </a:endParaRPr>
          </a:p>
          <a:p>
            <a:pPr lvl="1">
              <a:lnSpc>
                <a:spcPct val="110000"/>
              </a:lnSpc>
            </a:pPr>
            <a:r>
              <a:rPr lang="de-CH" sz="2200" dirty="0">
                <a:latin typeface="Arial" panose="020B0604020202020204" pitchFamily="34" charset="0"/>
                <a:cs typeface="Arial" panose="020B0604020202020204" pitchFamily="34" charset="0"/>
              </a:rPr>
              <a:t>Das Teilen der Aufgaben in einem </a:t>
            </a:r>
            <a:r>
              <a:rPr lang="de-CH" sz="2200" b="1" dirty="0">
                <a:latin typeface="Arial" panose="020B0604020202020204" pitchFamily="34" charset="0"/>
                <a:cs typeface="Arial" panose="020B0604020202020204" pitchFamily="34" charset="0"/>
              </a:rPr>
              <a:t>gemeinsamen Auftrag </a:t>
            </a:r>
          </a:p>
          <a:p>
            <a:pPr marL="457200" lvl="1" indent="0">
              <a:lnSpc>
                <a:spcPct val="110000"/>
              </a:lnSpc>
              <a:buNone/>
            </a:pPr>
            <a:r>
              <a:rPr lang="de-CH" sz="2200" dirty="0">
                <a:latin typeface="Arial" panose="020B0604020202020204" pitchFamily="34" charset="0"/>
                <a:cs typeface="Arial" panose="020B0604020202020204" pitchFamily="34" charset="0"/>
              </a:rPr>
              <a:t>   (</a:t>
            </a:r>
            <a:r>
              <a:rPr lang="de-CH" sz="2200" dirty="0">
                <a:latin typeface="Arial" panose="020B0604020202020204" pitchFamily="34" charset="0"/>
                <a:cs typeface="Arial" panose="020B0604020202020204" pitchFamily="34" charset="0"/>
                <a:sym typeface="Wingdings" panose="05000000000000000000" pitchFamily="2" charset="2"/>
              </a:rPr>
              <a:t> </a:t>
            </a:r>
            <a:r>
              <a:rPr lang="de-CH" sz="2200" dirty="0">
                <a:latin typeface="Arial" panose="020B0604020202020204" pitchFamily="34" charset="0"/>
                <a:cs typeface="Arial" panose="020B0604020202020204" pitchFamily="34" charset="0"/>
              </a:rPr>
              <a:t>keine Eigenverantwortlichkeit)</a:t>
            </a:r>
            <a:endParaRPr lang="fr-CH" sz="2200" dirty="0">
              <a:latin typeface="Arial" panose="020B0604020202020204" pitchFamily="34" charset="0"/>
              <a:cs typeface="Arial" panose="020B0604020202020204" pitchFamily="34" charset="0"/>
            </a:endParaRPr>
          </a:p>
          <a:p>
            <a:pPr lvl="1">
              <a:lnSpc>
                <a:spcPct val="110000"/>
              </a:lnSpc>
            </a:pPr>
            <a:r>
              <a:rPr lang="de-CH" sz="2200" dirty="0">
                <a:latin typeface="Arial" panose="020B0604020202020204" pitchFamily="34" charset="0"/>
                <a:cs typeface="Arial" panose="020B0604020202020204" pitchFamily="34" charset="0"/>
              </a:rPr>
              <a:t>Eine Teilung und </a:t>
            </a:r>
            <a:r>
              <a:rPr lang="de-CH" sz="2200" b="1" dirty="0">
                <a:latin typeface="Arial" panose="020B0604020202020204" pitchFamily="34" charset="0"/>
                <a:cs typeface="Arial" panose="020B0604020202020204" pitchFamily="34" charset="0"/>
              </a:rPr>
              <a:t>Verteilung der Macht </a:t>
            </a:r>
            <a:r>
              <a:rPr lang="de-CH" sz="2200" dirty="0">
                <a:latin typeface="Arial" panose="020B0604020202020204" pitchFamily="34" charset="0"/>
                <a:cs typeface="Arial" panose="020B0604020202020204" pitchFamily="34" charset="0"/>
              </a:rPr>
              <a:t>(und der damit verbundenen Autorität) </a:t>
            </a:r>
          </a:p>
          <a:p>
            <a:pPr marL="457200" lvl="1" indent="0">
              <a:lnSpc>
                <a:spcPct val="110000"/>
              </a:lnSpc>
              <a:buNone/>
            </a:pPr>
            <a:r>
              <a:rPr lang="de-CH" sz="2200" dirty="0">
                <a:latin typeface="Arial" panose="020B0604020202020204" pitchFamily="34" charset="0"/>
                <a:cs typeface="Arial" panose="020B0604020202020204" pitchFamily="34" charset="0"/>
              </a:rPr>
              <a:t>   (</a:t>
            </a:r>
            <a:r>
              <a:rPr lang="de-CH" sz="2200" dirty="0">
                <a:latin typeface="Arial" panose="020B0604020202020204" pitchFamily="34" charset="0"/>
                <a:cs typeface="Arial" panose="020B0604020202020204" pitchFamily="34" charset="0"/>
                <a:sym typeface="Wingdings" panose="05000000000000000000" pitchFamily="2" charset="2"/>
              </a:rPr>
              <a:t></a:t>
            </a:r>
            <a:r>
              <a:rPr lang="de-CH" sz="2200" dirty="0">
                <a:latin typeface="Arial" panose="020B0604020202020204" pitchFamily="34" charset="0"/>
                <a:cs typeface="Arial" panose="020B0604020202020204" pitchFamily="34" charset="0"/>
              </a:rPr>
              <a:t> keine Monopolisierung)</a:t>
            </a:r>
            <a:endParaRPr lang="fr-CH" sz="2200" dirty="0">
              <a:latin typeface="Arial" panose="020B0604020202020204" pitchFamily="34" charset="0"/>
              <a:cs typeface="Arial" panose="020B0604020202020204" pitchFamily="34" charset="0"/>
            </a:endParaRPr>
          </a:p>
          <a:p>
            <a:pPr marL="0" indent="0">
              <a:buFont typeface="Arial" panose="020B0604020202020204" pitchFamily="34" charset="0"/>
              <a:buNone/>
            </a:pPr>
            <a:endParaRPr lang="fr-CH" dirty="0"/>
          </a:p>
        </p:txBody>
      </p:sp>
    </p:spTree>
    <p:extLst>
      <p:ext uri="{BB962C8B-B14F-4D97-AF65-F5344CB8AC3E}">
        <p14:creationId xmlns:p14="http://schemas.microsoft.com/office/powerpoint/2010/main" val="15862095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92087" y="1658199"/>
            <a:ext cx="10515600" cy="1511133"/>
          </a:xfrm>
        </p:spPr>
        <p:txBody>
          <a:bodyPr/>
          <a:lstStyle/>
          <a:p>
            <a:pPr marL="0" lvl="0" indent="0" algn="just">
              <a:buNone/>
            </a:pPr>
            <a:r>
              <a:rPr lang="fr-CH" dirty="0">
                <a:latin typeface="Arial" panose="020B0604020202020204" pitchFamily="34" charset="0"/>
                <a:cs typeface="Arial" panose="020B0604020202020204" pitchFamily="34" charset="0"/>
              </a:rPr>
              <a:t>4. La Réforme a instauré la </a:t>
            </a:r>
            <a:r>
              <a:rPr lang="fr-CH" b="1" dirty="0">
                <a:latin typeface="Arial" panose="020B0604020202020204" pitchFamily="34" charset="0"/>
                <a:cs typeface="Arial" panose="020B0604020202020204" pitchFamily="34" charset="0"/>
              </a:rPr>
              <a:t>collégialité institutionnelle </a:t>
            </a:r>
            <a:r>
              <a:rPr lang="fr-CH" dirty="0">
                <a:latin typeface="Arial" panose="020B0604020202020204" pitchFamily="34" charset="0"/>
                <a:cs typeface="Arial" panose="020B0604020202020204" pitchFamily="34" charset="0"/>
              </a:rPr>
              <a:t>sur la base de la reconnaissance des ministères et services et le principe de la soumission les uns aux autres </a:t>
            </a:r>
          </a:p>
          <a:p>
            <a:pPr marL="0" indent="0" algn="just">
              <a:buNone/>
            </a:pPr>
            <a:endParaRPr lang="fr-CH" dirty="0"/>
          </a:p>
        </p:txBody>
      </p:sp>
      <p:pic>
        <p:nvPicPr>
          <p:cNvPr id="4" name="Image 3"/>
          <p:cNvPicPr/>
          <p:nvPr/>
        </p:nvPicPr>
        <p:blipFill rotWithShape="1">
          <a:blip r:embed="rId2" cstate="print">
            <a:extLst>
              <a:ext uri="{28A0092B-C50C-407E-A947-70E740481C1C}">
                <a14:useLocalDpi xmlns:a14="http://schemas.microsoft.com/office/drawing/2010/main" val="0"/>
              </a:ext>
            </a:extLst>
          </a:blip>
          <a:srcRect l="3727" r="-1"/>
          <a:stretch/>
        </p:blipFill>
        <p:spPr bwMode="auto">
          <a:xfrm>
            <a:off x="192087" y="161088"/>
            <a:ext cx="3532015" cy="1252076"/>
          </a:xfrm>
          <a:prstGeom prst="rect">
            <a:avLst/>
          </a:prstGeom>
          <a:ln>
            <a:noFill/>
          </a:ln>
          <a:extLst>
            <a:ext uri="{53640926-AAD7-44D8-BBD7-CCE9431645EC}">
              <a14:shadowObscured xmlns:a14="http://schemas.microsoft.com/office/drawing/2010/main"/>
            </a:ext>
          </a:extLst>
        </p:spPr>
      </p:pic>
      <p:sp>
        <p:nvSpPr>
          <p:cNvPr id="5" name="Espace réservé du contenu 2"/>
          <p:cNvSpPr txBox="1">
            <a:spLocks/>
          </p:cNvSpPr>
          <p:nvPr/>
        </p:nvSpPr>
        <p:spPr>
          <a:xfrm>
            <a:off x="192087" y="3102400"/>
            <a:ext cx="10515600" cy="15111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CH" dirty="0">
                <a:latin typeface="Arial" panose="020B0604020202020204" pitchFamily="34" charset="0"/>
                <a:cs typeface="Arial" panose="020B0604020202020204" pitchFamily="34" charset="0"/>
              </a:rPr>
              <a:t>4. </a:t>
            </a:r>
            <a:r>
              <a:rPr lang="de-DE" dirty="0">
                <a:latin typeface="Arial" panose="020B0604020202020204" pitchFamily="34" charset="0"/>
                <a:cs typeface="Arial" panose="020B0604020202020204" pitchFamily="34" charset="0"/>
              </a:rPr>
              <a:t>Die Reformation hat die </a:t>
            </a:r>
            <a:r>
              <a:rPr lang="de-DE" b="1" dirty="0">
                <a:latin typeface="Arial" panose="020B0604020202020204" pitchFamily="34" charset="0"/>
                <a:cs typeface="Arial" panose="020B0604020202020204" pitchFamily="34" charset="0"/>
              </a:rPr>
              <a:t>institutionelle Kollegialität </a:t>
            </a:r>
            <a:r>
              <a:rPr lang="de-DE" dirty="0">
                <a:latin typeface="Arial" panose="020B0604020202020204" pitchFamily="34" charset="0"/>
                <a:cs typeface="Arial" panose="020B0604020202020204" pitchFamily="34" charset="0"/>
              </a:rPr>
              <a:t>auf der Basis der Anerkennung der Ämter und Dienste und den Grundsatz der gegenseitigen Unterwerfung eingeführt </a:t>
            </a:r>
            <a:endParaRPr lang="fr-CH" dirty="0"/>
          </a:p>
        </p:txBody>
      </p:sp>
      <p:pic>
        <p:nvPicPr>
          <p:cNvPr id="6" name="Image 5">
            <a:extLst>
              <a:ext uri="{FF2B5EF4-FFF2-40B4-BE49-F238E27FC236}">
                <a16:creationId xmlns:a16="http://schemas.microsoft.com/office/drawing/2014/main" id="{E96BC104-C2F3-B549-AC3C-415ADB32F0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47803" y="3987799"/>
            <a:ext cx="2719767" cy="2719767"/>
          </a:xfrm>
          <a:prstGeom prst="rect">
            <a:avLst/>
          </a:prstGeom>
        </p:spPr>
      </p:pic>
    </p:spTree>
    <p:extLst>
      <p:ext uri="{BB962C8B-B14F-4D97-AF65-F5344CB8AC3E}">
        <p14:creationId xmlns:p14="http://schemas.microsoft.com/office/powerpoint/2010/main" val="34429714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6826" y="1825625"/>
            <a:ext cx="10038347" cy="1896143"/>
          </a:xfrm>
        </p:spPr>
        <p:txBody>
          <a:bodyPr/>
          <a:lstStyle/>
          <a:p>
            <a:pPr marL="0" indent="0" algn="just">
              <a:buNone/>
            </a:pPr>
            <a:r>
              <a:rPr lang="fr-CH" dirty="0">
                <a:latin typeface="Arial" panose="020B0604020202020204" pitchFamily="34" charset="0"/>
                <a:cs typeface="Arial" panose="020B0604020202020204" pitchFamily="34" charset="0"/>
              </a:rPr>
              <a:t>5. « </a:t>
            </a:r>
            <a:r>
              <a:rPr lang="fr-CH" dirty="0" smtClean="0">
                <a:latin typeface="Arial" panose="020B0604020202020204" pitchFamily="34" charset="0"/>
                <a:cs typeface="Arial" panose="020B0604020202020204" pitchFamily="34" charset="0"/>
              </a:rPr>
              <a:t>Lecture </a:t>
            </a:r>
            <a:r>
              <a:rPr lang="fr-CH" dirty="0">
                <a:latin typeface="Arial" panose="020B0604020202020204" pitchFamily="34" charset="0"/>
                <a:cs typeface="Arial" panose="020B0604020202020204" pitchFamily="34" charset="0"/>
              </a:rPr>
              <a:t>inspirée des Ecritures », « transmission des sacrements », « succession apostolique »,  = les fondements de l’autorité spirituelle et de la répartition des dons dans l’Eglise réformée</a:t>
            </a:r>
          </a:p>
        </p:txBody>
      </p:sp>
      <p:pic>
        <p:nvPicPr>
          <p:cNvPr id="4" name="Image 3"/>
          <p:cNvPicPr/>
          <p:nvPr/>
        </p:nvPicPr>
        <p:blipFill rotWithShape="1">
          <a:blip r:embed="rId2" cstate="print">
            <a:extLst>
              <a:ext uri="{28A0092B-C50C-407E-A947-70E740481C1C}">
                <a14:useLocalDpi xmlns:a14="http://schemas.microsoft.com/office/drawing/2010/main" val="0"/>
              </a:ext>
            </a:extLst>
          </a:blip>
          <a:srcRect l="3727" r="-1"/>
          <a:stretch/>
        </p:blipFill>
        <p:spPr bwMode="auto">
          <a:xfrm>
            <a:off x="192087" y="161088"/>
            <a:ext cx="3532015" cy="1252076"/>
          </a:xfrm>
          <a:prstGeom prst="rect">
            <a:avLst/>
          </a:prstGeom>
          <a:ln>
            <a:noFill/>
          </a:ln>
          <a:extLst>
            <a:ext uri="{53640926-AAD7-44D8-BBD7-CCE9431645EC}">
              <a14:shadowObscured xmlns:a14="http://schemas.microsoft.com/office/drawing/2010/main"/>
            </a:ext>
          </a:extLst>
        </p:spPr>
      </p:pic>
      <p:sp>
        <p:nvSpPr>
          <p:cNvPr id="5" name="Espace réservé du contenu 2"/>
          <p:cNvSpPr txBox="1">
            <a:spLocks/>
          </p:cNvSpPr>
          <p:nvPr/>
        </p:nvSpPr>
        <p:spPr>
          <a:xfrm>
            <a:off x="1076826" y="4134229"/>
            <a:ext cx="10038347" cy="18961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CH" dirty="0">
                <a:latin typeface="Arial" panose="020B0604020202020204" pitchFamily="34" charset="0"/>
                <a:cs typeface="Arial" panose="020B0604020202020204" pitchFamily="34" charset="0"/>
              </a:rPr>
              <a:t>5. « </a:t>
            </a:r>
            <a:r>
              <a:rPr lang="de-DE" dirty="0">
                <a:latin typeface="Arial" panose="020B0604020202020204" pitchFamily="34" charset="0"/>
                <a:cs typeface="Arial" panose="020B0604020202020204" pitchFamily="34" charset="0"/>
              </a:rPr>
              <a:t>Von der Schrift inspirierte Lesung», «Weitergabe der Sakramente», «apostolische Nachfolge»  = die Fundamente der spirituellen Autorität und der Verteilung der Talente in der reformierten Kirche</a:t>
            </a:r>
            <a:endParaRPr lang="fr-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583379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02324" y="1825625"/>
            <a:ext cx="10070432" cy="2120733"/>
          </a:xfrm>
        </p:spPr>
        <p:txBody>
          <a:bodyPr/>
          <a:lstStyle/>
          <a:p>
            <a:pPr marL="0" lvl="0" indent="0">
              <a:buNone/>
            </a:pPr>
            <a:r>
              <a:rPr lang="fr-CH" dirty="0">
                <a:latin typeface="Arial" panose="020B0604020202020204" pitchFamily="34" charset="0"/>
                <a:cs typeface="Arial" panose="020B0604020202020204" pitchFamily="34" charset="0"/>
              </a:rPr>
              <a:t>6. Notre système est fondé sur la division et la répartition des pouvoirs (autorités d’élection, d’approbation, de reconnaissance, d’enseignement, de vérification, de transmission, d’inclusion/exclusion, d’avertissement,…)</a:t>
            </a:r>
          </a:p>
          <a:p>
            <a:pPr marL="0" indent="0" algn="just">
              <a:buNone/>
            </a:pPr>
            <a:endParaRPr lang="fr-CH" dirty="0">
              <a:latin typeface="Arial" panose="020B0604020202020204" pitchFamily="34" charset="0"/>
              <a:cs typeface="Arial" panose="020B0604020202020204" pitchFamily="34" charset="0"/>
            </a:endParaRPr>
          </a:p>
        </p:txBody>
      </p:sp>
      <p:pic>
        <p:nvPicPr>
          <p:cNvPr id="4" name="Image 3"/>
          <p:cNvPicPr/>
          <p:nvPr/>
        </p:nvPicPr>
        <p:blipFill rotWithShape="1">
          <a:blip r:embed="rId2" cstate="print">
            <a:extLst>
              <a:ext uri="{28A0092B-C50C-407E-A947-70E740481C1C}">
                <a14:useLocalDpi xmlns:a14="http://schemas.microsoft.com/office/drawing/2010/main" val="0"/>
              </a:ext>
            </a:extLst>
          </a:blip>
          <a:srcRect l="3727" r="-1"/>
          <a:stretch/>
        </p:blipFill>
        <p:spPr bwMode="auto">
          <a:xfrm>
            <a:off x="192087" y="161088"/>
            <a:ext cx="3532015" cy="1252076"/>
          </a:xfrm>
          <a:prstGeom prst="rect">
            <a:avLst/>
          </a:prstGeom>
          <a:ln>
            <a:noFill/>
          </a:ln>
          <a:extLst>
            <a:ext uri="{53640926-AAD7-44D8-BBD7-CCE9431645EC}">
              <a14:shadowObscured xmlns:a14="http://schemas.microsoft.com/office/drawing/2010/main"/>
            </a:ext>
          </a:extLst>
        </p:spPr>
      </p:pic>
      <p:sp>
        <p:nvSpPr>
          <p:cNvPr id="5" name="Espace réservé du contenu 2"/>
          <p:cNvSpPr txBox="1">
            <a:spLocks/>
          </p:cNvSpPr>
          <p:nvPr/>
        </p:nvSpPr>
        <p:spPr>
          <a:xfrm>
            <a:off x="1002324" y="4358819"/>
            <a:ext cx="10070432" cy="21207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dirty="0">
                <a:latin typeface="Arial" panose="020B0604020202020204" pitchFamily="34" charset="0"/>
                <a:cs typeface="Arial" panose="020B0604020202020204" pitchFamily="34" charset="0"/>
              </a:rPr>
              <a:t>6. </a:t>
            </a:r>
            <a:r>
              <a:rPr lang="de-DE" dirty="0">
                <a:latin typeface="Arial" panose="020B0604020202020204" pitchFamily="34" charset="0"/>
                <a:cs typeface="Arial" panose="020B0604020202020204" pitchFamily="34" charset="0"/>
              </a:rPr>
              <a:t>Unser System gründet auf der Teilung und Verteilung der </a:t>
            </a:r>
            <a:r>
              <a:rPr lang="de-DE" dirty="0" smtClean="0">
                <a:latin typeface="Arial" panose="020B0604020202020204" pitchFamily="34" charset="0"/>
                <a:cs typeface="Arial" panose="020B0604020202020204" pitchFamily="34" charset="0"/>
              </a:rPr>
              <a:t>Machten (Wahlbehörden, Zulassungen</a:t>
            </a:r>
            <a:r>
              <a:rPr lang="de-DE" dirty="0">
                <a:latin typeface="Arial" panose="020B0604020202020204" pitchFamily="34" charset="0"/>
                <a:cs typeface="Arial" panose="020B0604020202020204" pitchFamily="34" charset="0"/>
              </a:rPr>
              <a:t>, Anerkennungen, Lehre, Prüfungen, Übertragungen, Inklusion/Exklusion, </a:t>
            </a:r>
            <a:r>
              <a:rPr lang="de-DE" dirty="0" smtClean="0">
                <a:latin typeface="Arial" panose="020B0604020202020204" pitchFamily="34" charset="0"/>
                <a:cs typeface="Arial" panose="020B0604020202020204" pitchFamily="34" charset="0"/>
              </a:rPr>
              <a:t>Ermahnungen, </a:t>
            </a:r>
            <a:r>
              <a:rPr lang="de-DE" dirty="0">
                <a:latin typeface="Arial" panose="020B0604020202020204" pitchFamily="34" charset="0"/>
                <a:cs typeface="Arial" panose="020B0604020202020204" pitchFamily="34" charset="0"/>
              </a:rPr>
              <a:t>usw.) </a:t>
            </a:r>
          </a:p>
          <a:p>
            <a:pPr marL="0" indent="0" algn="just">
              <a:buFont typeface="Arial" panose="020B0604020202020204" pitchFamily="34" charset="0"/>
              <a:buNone/>
            </a:pPr>
            <a:endParaRPr lang="fr-CH"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468616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19599" y="2490069"/>
            <a:ext cx="7772400" cy="1286543"/>
          </a:xfrm>
        </p:spPr>
        <p:txBody>
          <a:bodyPr>
            <a:normAutofit lnSpcReduction="10000"/>
          </a:bodyPr>
          <a:lstStyle/>
          <a:p>
            <a:pPr marL="0" lvl="0" indent="0">
              <a:buNone/>
            </a:pPr>
            <a:r>
              <a:rPr lang="fr-CH" dirty="0">
                <a:latin typeface="Arial" panose="020B0604020202020204" pitchFamily="34" charset="0"/>
                <a:cs typeface="Arial" panose="020B0604020202020204" pitchFamily="34" charset="0"/>
              </a:rPr>
              <a:t>7. Selon Hannah Arendt la définition </a:t>
            </a:r>
            <a:br>
              <a:rPr lang="fr-CH" dirty="0">
                <a:latin typeface="Arial" panose="020B0604020202020204" pitchFamily="34" charset="0"/>
                <a:cs typeface="Arial" panose="020B0604020202020204" pitchFamily="34" charset="0"/>
              </a:rPr>
            </a:br>
            <a:r>
              <a:rPr lang="fr-CH" dirty="0">
                <a:latin typeface="Arial" panose="020B0604020202020204" pitchFamily="34" charset="0"/>
                <a:cs typeface="Arial" panose="020B0604020202020204" pitchFamily="34" charset="0"/>
              </a:rPr>
              <a:t>minimale du </a:t>
            </a:r>
            <a:r>
              <a:rPr lang="fr-CH" dirty="0" smtClean="0">
                <a:latin typeface="Arial" panose="020B0604020202020204" pitchFamily="34" charset="0"/>
                <a:cs typeface="Arial" panose="020B0604020202020204" pitchFamily="34" charset="0"/>
              </a:rPr>
              <a:t>pouvoir humain </a:t>
            </a:r>
            <a:r>
              <a:rPr lang="fr-CH" dirty="0">
                <a:latin typeface="Arial" panose="020B0604020202020204" pitchFamily="34" charset="0"/>
                <a:cs typeface="Arial" panose="020B0604020202020204" pitchFamily="34" charset="0"/>
              </a:rPr>
              <a:t>est la </a:t>
            </a:r>
            <a:endParaRPr lang="fr-CH" dirty="0" smtClean="0">
              <a:latin typeface="Arial" panose="020B0604020202020204" pitchFamily="34" charset="0"/>
              <a:cs typeface="Arial" panose="020B0604020202020204" pitchFamily="34" charset="0"/>
            </a:endParaRPr>
          </a:p>
          <a:p>
            <a:pPr marL="0" lvl="0" indent="0">
              <a:buNone/>
            </a:pPr>
            <a:r>
              <a:rPr lang="fr-CH" b="1" i="1" dirty="0" smtClean="0">
                <a:latin typeface="Arial" panose="020B0604020202020204" pitchFamily="34" charset="0"/>
                <a:cs typeface="Arial" panose="020B0604020202020204" pitchFamily="34" charset="0"/>
              </a:rPr>
              <a:t>capacité </a:t>
            </a:r>
            <a:r>
              <a:rPr lang="fr-CH" b="1" i="1" dirty="0">
                <a:latin typeface="Arial" panose="020B0604020202020204" pitchFamily="34" charset="0"/>
                <a:cs typeface="Arial" panose="020B0604020202020204" pitchFamily="34" charset="0"/>
              </a:rPr>
              <a:t>d’agir</a:t>
            </a:r>
            <a:r>
              <a:rPr lang="fr-CH" dirty="0">
                <a:latin typeface="Arial" panose="020B0604020202020204" pitchFamily="34" charset="0"/>
                <a:cs typeface="Arial" panose="020B0604020202020204" pitchFamily="34" charset="0"/>
              </a:rPr>
              <a:t>. </a:t>
            </a:r>
          </a:p>
          <a:p>
            <a:pPr marL="0" indent="0" algn="just">
              <a:buNone/>
            </a:pPr>
            <a:endParaRPr lang="fr-CH" dirty="0"/>
          </a:p>
        </p:txBody>
      </p:sp>
      <p:pic>
        <p:nvPicPr>
          <p:cNvPr id="4" name="Image 3"/>
          <p:cNvPicPr/>
          <p:nvPr/>
        </p:nvPicPr>
        <p:blipFill rotWithShape="1">
          <a:blip r:embed="rId2" cstate="print">
            <a:extLst>
              <a:ext uri="{28A0092B-C50C-407E-A947-70E740481C1C}">
                <a14:useLocalDpi xmlns:a14="http://schemas.microsoft.com/office/drawing/2010/main" val="0"/>
              </a:ext>
            </a:extLst>
          </a:blip>
          <a:srcRect l="3727" r="-1"/>
          <a:stretch/>
        </p:blipFill>
        <p:spPr bwMode="auto">
          <a:xfrm>
            <a:off x="192087" y="161088"/>
            <a:ext cx="3532015" cy="1252076"/>
          </a:xfrm>
          <a:prstGeom prst="rect">
            <a:avLst/>
          </a:prstGeom>
          <a:ln>
            <a:noFill/>
          </a:ln>
          <a:extLst>
            <a:ext uri="{53640926-AAD7-44D8-BBD7-CCE9431645EC}">
              <a14:shadowObscured xmlns:a14="http://schemas.microsoft.com/office/drawing/2010/main"/>
            </a:ext>
          </a:extLst>
        </p:spPr>
      </p:pic>
      <p:sp>
        <p:nvSpPr>
          <p:cNvPr id="5" name="Espace réservé du contenu 2"/>
          <p:cNvSpPr txBox="1">
            <a:spLocks/>
          </p:cNvSpPr>
          <p:nvPr/>
        </p:nvSpPr>
        <p:spPr>
          <a:xfrm>
            <a:off x="4419600" y="4149145"/>
            <a:ext cx="7772399" cy="128654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CH" dirty="0">
                <a:latin typeface="Arial" panose="020B0604020202020204" pitchFamily="34" charset="0"/>
                <a:cs typeface="Arial" panose="020B0604020202020204" pitchFamily="34" charset="0"/>
              </a:rPr>
              <a:t>7. </a:t>
            </a:r>
            <a:r>
              <a:rPr lang="de-DE" dirty="0" err="1">
                <a:latin typeface="Arial" panose="020B0604020202020204" pitchFamily="34" charset="0"/>
                <a:cs typeface="Arial" panose="020B0604020202020204" pitchFamily="34" charset="0"/>
              </a:rPr>
              <a:t>Gemäss</a:t>
            </a:r>
            <a:r>
              <a:rPr lang="de-DE" dirty="0">
                <a:latin typeface="Arial" panose="020B0604020202020204" pitchFamily="34" charset="0"/>
                <a:cs typeface="Arial" panose="020B0604020202020204" pitchFamily="34" charset="0"/>
              </a:rPr>
              <a:t> Hannah Arendt lautet die Mindestdefinition von </a:t>
            </a:r>
            <a:r>
              <a:rPr lang="de-DE" dirty="0" smtClean="0">
                <a:latin typeface="Arial" panose="020B0604020202020204" pitchFamily="34" charset="0"/>
                <a:cs typeface="Arial" panose="020B0604020202020204" pitchFamily="34" charset="0"/>
              </a:rPr>
              <a:t>Macht </a:t>
            </a:r>
            <a:r>
              <a:rPr lang="de-DE" dirty="0" smtClean="0">
                <a:latin typeface="Arial" panose="020B0604020202020204" pitchFamily="34" charset="0"/>
                <a:cs typeface="Arial" panose="020B0604020202020204" pitchFamily="34" charset="0"/>
              </a:rPr>
              <a:t>die </a:t>
            </a:r>
            <a:endParaRPr lang="de-DE" dirty="0" smtClean="0">
              <a:latin typeface="Arial" panose="020B0604020202020204" pitchFamily="34" charset="0"/>
              <a:cs typeface="Arial" panose="020B0604020202020204" pitchFamily="34" charset="0"/>
            </a:endParaRPr>
          </a:p>
          <a:p>
            <a:pPr marL="0" indent="0">
              <a:buNone/>
            </a:pPr>
            <a:r>
              <a:rPr lang="de-DE" b="1" i="1" dirty="0" smtClean="0">
                <a:latin typeface="Arial" panose="020B0604020202020204" pitchFamily="34" charset="0"/>
                <a:cs typeface="Arial" panose="020B0604020202020204" pitchFamily="34" charset="0"/>
              </a:rPr>
              <a:t>menschliche</a:t>
            </a:r>
            <a:r>
              <a:rPr lang="de-DE" b="1" dirty="0" smtClean="0">
                <a:latin typeface="Arial" panose="020B0604020202020204" pitchFamily="34" charset="0"/>
                <a:cs typeface="Arial" panose="020B0604020202020204" pitchFamily="34" charset="0"/>
              </a:rPr>
              <a:t> </a:t>
            </a:r>
            <a:r>
              <a:rPr lang="de-DE" b="1" i="1" dirty="0" smtClean="0">
                <a:latin typeface="Arial" panose="020B0604020202020204" pitchFamily="34" charset="0"/>
                <a:cs typeface="Arial" panose="020B0604020202020204" pitchFamily="34" charset="0"/>
              </a:rPr>
              <a:t>Fähigkeit </a:t>
            </a:r>
            <a:r>
              <a:rPr lang="de-DE" b="1" i="1" dirty="0">
                <a:latin typeface="Arial" panose="020B0604020202020204" pitchFamily="34" charset="0"/>
                <a:cs typeface="Arial" panose="020B0604020202020204" pitchFamily="34" charset="0"/>
              </a:rPr>
              <a:t>zum Handeln</a:t>
            </a:r>
            <a:r>
              <a:rPr lang="de-DE" b="1" dirty="0">
                <a:latin typeface="Arial" panose="020B0604020202020204" pitchFamily="34" charset="0"/>
                <a:cs typeface="Arial" panose="020B0604020202020204" pitchFamily="34" charset="0"/>
              </a:rPr>
              <a:t>. </a:t>
            </a:r>
            <a:endParaRPr lang="fr-CH" b="1" dirty="0"/>
          </a:p>
        </p:txBody>
      </p:sp>
      <p:pic>
        <p:nvPicPr>
          <p:cNvPr id="6" name="Image 5">
            <a:extLst>
              <a:ext uri="{FF2B5EF4-FFF2-40B4-BE49-F238E27FC236}">
                <a16:creationId xmlns:a16="http://schemas.microsoft.com/office/drawing/2014/main" id="{0F5B277B-D03B-7848-9DCE-5B6110A9D2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2339" y="1660335"/>
            <a:ext cx="3443927" cy="4578204"/>
          </a:xfrm>
          <a:prstGeom prst="rect">
            <a:avLst/>
          </a:prstGeom>
        </p:spPr>
      </p:pic>
    </p:spTree>
    <p:extLst>
      <p:ext uri="{BB962C8B-B14F-4D97-AF65-F5344CB8AC3E}">
        <p14:creationId xmlns:p14="http://schemas.microsoft.com/office/powerpoint/2010/main" val="36827097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234" y="1973568"/>
            <a:ext cx="7157899" cy="1206333"/>
          </a:xfrm>
        </p:spPr>
        <p:txBody>
          <a:bodyPr>
            <a:normAutofit lnSpcReduction="10000"/>
          </a:bodyPr>
          <a:lstStyle/>
          <a:p>
            <a:pPr marL="0" lvl="0" indent="0" algn="just">
              <a:buNone/>
            </a:pPr>
            <a:r>
              <a:rPr lang="fr-CH" dirty="0">
                <a:latin typeface="Arial" panose="020B0604020202020204" pitchFamily="34" charset="0"/>
                <a:cs typeface="Arial" panose="020B0604020202020204" pitchFamily="34" charset="0"/>
              </a:rPr>
              <a:t>8. Selon </a:t>
            </a:r>
            <a:r>
              <a:rPr lang="fr-CH" dirty="0" smtClean="0">
                <a:latin typeface="Arial" panose="020B0604020202020204" pitchFamily="34" charset="0"/>
                <a:cs typeface="Arial" panose="020B0604020202020204" pitchFamily="34" charset="0"/>
              </a:rPr>
              <a:t>Paul </a:t>
            </a:r>
            <a:r>
              <a:rPr lang="fr-CH" dirty="0" err="1" smtClean="0">
                <a:latin typeface="Arial" panose="020B0604020202020204" pitchFamily="34" charset="0"/>
                <a:cs typeface="Arial" panose="020B0604020202020204" pitchFamily="34" charset="0"/>
              </a:rPr>
              <a:t>Ricoeur</a:t>
            </a:r>
            <a:r>
              <a:rPr lang="fr-CH" dirty="0">
                <a:latin typeface="Arial" panose="020B0604020202020204" pitchFamily="34" charset="0"/>
                <a:cs typeface="Arial" panose="020B0604020202020204" pitchFamily="34" charset="0"/>
              </a:rPr>
              <a:t>, le pouvoir est inévitable en tant que </a:t>
            </a:r>
            <a:r>
              <a:rPr lang="fr-CH" i="1" dirty="0">
                <a:latin typeface="Arial" panose="020B0604020202020204" pitchFamily="34" charset="0"/>
                <a:cs typeface="Arial" panose="020B0604020202020204" pitchFamily="34" charset="0"/>
              </a:rPr>
              <a:t>capacité d’agir </a:t>
            </a:r>
            <a:r>
              <a:rPr lang="fr-CH" dirty="0">
                <a:latin typeface="Arial" panose="020B0604020202020204" pitchFamily="34" charset="0"/>
                <a:cs typeface="Arial" panose="020B0604020202020204" pitchFamily="34" charset="0"/>
              </a:rPr>
              <a:t>et nuisible en tant que </a:t>
            </a:r>
            <a:r>
              <a:rPr lang="fr-CH" i="1" dirty="0">
                <a:latin typeface="Arial" panose="020B0604020202020204" pitchFamily="34" charset="0"/>
                <a:cs typeface="Arial" panose="020B0604020202020204" pitchFamily="34" charset="0"/>
              </a:rPr>
              <a:t>domination</a:t>
            </a:r>
          </a:p>
          <a:p>
            <a:pPr marL="0" indent="0" algn="just">
              <a:buNone/>
            </a:pPr>
            <a:endParaRPr lang="fr-CH" dirty="0"/>
          </a:p>
        </p:txBody>
      </p:sp>
      <p:pic>
        <p:nvPicPr>
          <p:cNvPr id="4" name="Image 3"/>
          <p:cNvPicPr/>
          <p:nvPr/>
        </p:nvPicPr>
        <p:blipFill rotWithShape="1">
          <a:blip r:embed="rId2" cstate="print">
            <a:extLst>
              <a:ext uri="{28A0092B-C50C-407E-A947-70E740481C1C}">
                <a14:useLocalDpi xmlns:a14="http://schemas.microsoft.com/office/drawing/2010/main" val="0"/>
              </a:ext>
            </a:extLst>
          </a:blip>
          <a:srcRect l="3727" r="-1"/>
          <a:stretch/>
        </p:blipFill>
        <p:spPr bwMode="auto">
          <a:xfrm>
            <a:off x="192087" y="161088"/>
            <a:ext cx="3532015" cy="1252076"/>
          </a:xfrm>
          <a:prstGeom prst="rect">
            <a:avLst/>
          </a:prstGeom>
          <a:ln>
            <a:noFill/>
          </a:ln>
          <a:extLst>
            <a:ext uri="{53640926-AAD7-44D8-BBD7-CCE9431645EC}">
              <a14:shadowObscured xmlns:a14="http://schemas.microsoft.com/office/drawing/2010/main"/>
            </a:ext>
          </a:extLst>
        </p:spPr>
      </p:pic>
      <p:sp>
        <p:nvSpPr>
          <p:cNvPr id="5" name="Espace réservé du contenu 2"/>
          <p:cNvSpPr txBox="1">
            <a:spLocks/>
          </p:cNvSpPr>
          <p:nvPr/>
        </p:nvSpPr>
        <p:spPr>
          <a:xfrm>
            <a:off x="428234" y="3740305"/>
            <a:ext cx="7157899" cy="120633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CH" dirty="0">
                <a:latin typeface="Arial" panose="020B0604020202020204" pitchFamily="34" charset="0"/>
                <a:cs typeface="Arial" panose="020B0604020202020204" pitchFamily="34" charset="0"/>
              </a:rPr>
              <a:t>8. </a:t>
            </a:r>
            <a:r>
              <a:rPr lang="de-DE" dirty="0" err="1">
                <a:latin typeface="Arial" panose="020B0604020202020204" pitchFamily="34" charset="0"/>
                <a:cs typeface="Arial" panose="020B0604020202020204" pitchFamily="34" charset="0"/>
              </a:rPr>
              <a:t>Gemäss</a:t>
            </a:r>
            <a:r>
              <a:rPr lang="de-DE" dirty="0">
                <a:latin typeface="Arial" panose="020B0604020202020204" pitchFamily="34" charset="0"/>
                <a:cs typeface="Arial" panose="020B0604020202020204" pitchFamily="34" charset="0"/>
              </a:rPr>
              <a:t> </a:t>
            </a:r>
            <a:r>
              <a:rPr lang="de-DE" dirty="0" smtClean="0">
                <a:latin typeface="Arial" panose="020B0604020202020204" pitchFamily="34" charset="0"/>
                <a:cs typeface="Arial" panose="020B0604020202020204" pitchFamily="34" charset="0"/>
              </a:rPr>
              <a:t>Paul </a:t>
            </a:r>
            <a:r>
              <a:rPr lang="de-DE" dirty="0" err="1" smtClean="0">
                <a:latin typeface="Arial" panose="020B0604020202020204" pitchFamily="34" charset="0"/>
                <a:cs typeface="Arial" panose="020B0604020202020204" pitchFamily="34" charset="0"/>
              </a:rPr>
              <a:t>Ricoeur</a:t>
            </a:r>
            <a:r>
              <a:rPr lang="de-DE" dirty="0" smtClean="0">
                <a:latin typeface="Arial" panose="020B0604020202020204" pitchFamily="34" charset="0"/>
                <a:cs typeface="Arial" panose="020B0604020202020204" pitchFamily="34" charset="0"/>
              </a:rPr>
              <a:t> </a:t>
            </a:r>
            <a:r>
              <a:rPr lang="de-DE" dirty="0">
                <a:latin typeface="Arial" panose="020B0604020202020204" pitchFamily="34" charset="0"/>
                <a:cs typeface="Arial" panose="020B0604020202020204" pitchFamily="34" charset="0"/>
              </a:rPr>
              <a:t>ist </a:t>
            </a:r>
            <a:r>
              <a:rPr lang="de-DE" dirty="0" smtClean="0">
                <a:latin typeface="Arial" panose="020B0604020202020204" pitchFamily="34" charset="0"/>
                <a:cs typeface="Arial" panose="020B0604020202020204" pitchFamily="34" charset="0"/>
              </a:rPr>
              <a:t>die Macht als </a:t>
            </a:r>
            <a:r>
              <a:rPr lang="de-DE" i="1" dirty="0">
                <a:latin typeface="Arial" panose="020B0604020202020204" pitchFamily="34" charset="0"/>
                <a:cs typeface="Arial" panose="020B0604020202020204" pitchFamily="34" charset="0"/>
              </a:rPr>
              <a:t>Fähigkeit zum Handeln </a:t>
            </a:r>
            <a:r>
              <a:rPr lang="de-DE" dirty="0">
                <a:latin typeface="Arial" panose="020B0604020202020204" pitchFamily="34" charset="0"/>
                <a:cs typeface="Arial" panose="020B0604020202020204" pitchFamily="34" charset="0"/>
              </a:rPr>
              <a:t>unvermeidbar und als </a:t>
            </a:r>
            <a:r>
              <a:rPr lang="de-DE" i="1" dirty="0">
                <a:latin typeface="Arial" panose="020B0604020202020204" pitchFamily="34" charset="0"/>
                <a:cs typeface="Arial" panose="020B0604020202020204" pitchFamily="34" charset="0"/>
              </a:rPr>
              <a:t>Dominanz</a:t>
            </a:r>
            <a:r>
              <a:rPr lang="de-DE" dirty="0">
                <a:latin typeface="Arial" panose="020B0604020202020204" pitchFamily="34" charset="0"/>
                <a:cs typeface="Arial" panose="020B0604020202020204" pitchFamily="34" charset="0"/>
              </a:rPr>
              <a:t> schädlich</a:t>
            </a:r>
            <a:endParaRPr lang="fr-CH" dirty="0"/>
          </a:p>
        </p:txBody>
      </p:sp>
      <p:pic>
        <p:nvPicPr>
          <p:cNvPr id="6" name="Image 5">
            <a:extLst>
              <a:ext uri="{FF2B5EF4-FFF2-40B4-BE49-F238E27FC236}">
                <a16:creationId xmlns:a16="http://schemas.microsoft.com/office/drawing/2014/main" id="{EF587D99-CD34-E643-B61F-5BEE56DDE0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1732" y="1078051"/>
            <a:ext cx="3914989" cy="4984082"/>
          </a:xfrm>
          <a:prstGeom prst="rect">
            <a:avLst/>
          </a:prstGeom>
        </p:spPr>
      </p:pic>
    </p:spTree>
    <p:extLst>
      <p:ext uri="{BB962C8B-B14F-4D97-AF65-F5344CB8AC3E}">
        <p14:creationId xmlns:p14="http://schemas.microsoft.com/office/powerpoint/2010/main" val="33495957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235</TotalTime>
  <Words>830</Words>
  <Application>Microsoft Office PowerPoint</Application>
  <PresentationFormat>Grand écran</PresentationFormat>
  <Paragraphs>47</Paragraphs>
  <Slides>17</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17</vt:i4>
      </vt:variant>
    </vt:vector>
  </HeadingPairs>
  <TitlesOfParts>
    <vt:vector size="22" baseType="lpstr">
      <vt:lpstr>Arial</vt:lpstr>
      <vt:lpstr>Calibri</vt:lpstr>
      <vt:lpstr>Calibri Light</vt:lpstr>
      <vt:lpstr>Wingdings</vt:lpstr>
      <vt:lpstr>Office Theme</vt:lpstr>
      <vt:lpstr>Le sens de l’institution,  question de pouvoir   Der Sinn der Institution, Frage der Macht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Leatitia Buchs</dc:creator>
  <cp:lastModifiedBy>Pierre-Philippe Blaser</cp:lastModifiedBy>
  <cp:revision>29</cp:revision>
  <cp:lastPrinted>2021-06-21T13:14:11Z</cp:lastPrinted>
  <dcterms:created xsi:type="dcterms:W3CDTF">2021-06-14T13:10:40Z</dcterms:created>
  <dcterms:modified xsi:type="dcterms:W3CDTF">2021-06-22T12:26:45Z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S_AutoÜbernahme">
    <vt:bool>false</vt:bool>
  </property>
</Properties>
</file>