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58" r:id="rId4"/>
    <p:sldId id="269" r:id="rId5"/>
    <p:sldId id="267" r:id="rId6"/>
    <p:sldId id="259" r:id="rId7"/>
    <p:sldId id="268" r:id="rId8"/>
    <p:sldId id="260" r:id="rId9"/>
  </p:sldIdLst>
  <p:sldSz cx="9144000" cy="6858000" type="screen4x3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ierre-Philippe Blaser" initials="PPB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49" autoAdjust="0"/>
    <p:restoredTop sz="96723" autoAdjust="0"/>
  </p:normalViewPr>
  <p:slideViewPr>
    <p:cSldViewPr snapToGrid="0" snapToObjects="1">
      <p:cViewPr varScale="1">
        <p:scale>
          <a:sx n="112" d="100"/>
          <a:sy n="112" d="100"/>
        </p:scale>
        <p:origin x="21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778-48B3-3642-A9C6-A559B6CF7CFC}" type="datetimeFigureOut">
              <a:rPr lang="fr-FR" smtClean="0"/>
              <a:t>09/07/2024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36CD-86C2-7249-A2A8-62986A9C867C}" type="slidenum">
              <a:rPr lang="fr-FR" smtClean="0"/>
              <a:t>‹Nr.›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7625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778-48B3-3642-A9C6-A559B6CF7CFC}" type="datetimeFigureOut">
              <a:rPr lang="fr-FR" smtClean="0"/>
              <a:t>09/07/2024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36CD-86C2-7249-A2A8-62986A9C867C}" type="slidenum">
              <a:rPr lang="fr-FR" smtClean="0"/>
              <a:t>‹Nr.›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815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778-48B3-3642-A9C6-A559B6CF7CFC}" type="datetimeFigureOut">
              <a:rPr lang="fr-FR" smtClean="0"/>
              <a:t>09/07/2024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36CD-86C2-7249-A2A8-62986A9C867C}" type="slidenum">
              <a:rPr lang="fr-FR" smtClean="0"/>
              <a:t>‹Nr.›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9720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778-48B3-3642-A9C6-A559B6CF7CFC}" type="datetimeFigureOut">
              <a:rPr lang="fr-FR" smtClean="0"/>
              <a:t>09/07/2024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36CD-86C2-7249-A2A8-62986A9C867C}" type="slidenum">
              <a:rPr lang="fr-FR" smtClean="0"/>
              <a:t>‹Nr.›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690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778-48B3-3642-A9C6-A559B6CF7CFC}" type="datetimeFigureOut">
              <a:rPr lang="fr-FR" smtClean="0"/>
              <a:t>09/07/2024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36CD-86C2-7249-A2A8-62986A9C867C}" type="slidenum">
              <a:rPr lang="fr-FR" smtClean="0"/>
              <a:t>‹Nr.›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0556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778-48B3-3642-A9C6-A559B6CF7CFC}" type="datetimeFigureOut">
              <a:rPr lang="fr-FR" smtClean="0"/>
              <a:t>09/07/2024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36CD-86C2-7249-A2A8-62986A9C867C}" type="slidenum">
              <a:rPr lang="fr-FR" smtClean="0"/>
              <a:t>‹Nr.›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30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778-48B3-3642-A9C6-A559B6CF7CFC}" type="datetimeFigureOut">
              <a:rPr lang="fr-FR" smtClean="0"/>
              <a:t>09/07/2024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36CD-86C2-7249-A2A8-62986A9C867C}" type="slidenum">
              <a:rPr lang="fr-FR" smtClean="0"/>
              <a:t>‹Nr.›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0872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778-48B3-3642-A9C6-A559B6CF7CFC}" type="datetimeFigureOut">
              <a:rPr lang="fr-FR" smtClean="0"/>
              <a:t>09/07/2024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36CD-86C2-7249-A2A8-62986A9C867C}" type="slidenum">
              <a:rPr lang="fr-FR" smtClean="0"/>
              <a:t>‹Nr.›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0634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778-48B3-3642-A9C6-A559B6CF7CFC}" type="datetimeFigureOut">
              <a:rPr lang="fr-FR" smtClean="0"/>
              <a:t>09/07/2024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36CD-86C2-7249-A2A8-62986A9C867C}" type="slidenum">
              <a:rPr lang="fr-FR" smtClean="0"/>
              <a:t>‹Nr.›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5078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778-48B3-3642-A9C6-A559B6CF7CFC}" type="datetimeFigureOut">
              <a:rPr lang="fr-FR" smtClean="0"/>
              <a:t>09/07/2024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36CD-86C2-7249-A2A8-62986A9C867C}" type="slidenum">
              <a:rPr lang="fr-FR" smtClean="0"/>
              <a:t>‹Nr.›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2150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778-48B3-3642-A9C6-A559B6CF7CFC}" type="datetimeFigureOut">
              <a:rPr lang="fr-FR" smtClean="0"/>
              <a:t>09/07/2024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36CD-86C2-7249-A2A8-62986A9C867C}" type="slidenum">
              <a:rPr lang="fr-FR" smtClean="0"/>
              <a:t>‹Nr.›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84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62778-48B3-3642-A9C6-A559B6CF7CFC}" type="datetimeFigureOut">
              <a:rPr lang="fr-FR" smtClean="0"/>
              <a:t>09/07/2024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836CD-86C2-7249-A2A8-62986A9C867C}" type="slidenum">
              <a:rPr lang="fr-FR" smtClean="0"/>
              <a:t>‹Nr.›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8877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45884" y="580929"/>
            <a:ext cx="8545754" cy="57822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54" name="Processus 53"/>
          <p:cNvSpPr/>
          <p:nvPr/>
        </p:nvSpPr>
        <p:spPr>
          <a:xfrm>
            <a:off x="6072653" y="3688395"/>
            <a:ext cx="758723" cy="690287"/>
          </a:xfrm>
          <a:prstGeom prst="flowChartProcess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53" name="Processus 52"/>
          <p:cNvSpPr/>
          <p:nvPr/>
        </p:nvSpPr>
        <p:spPr>
          <a:xfrm>
            <a:off x="2835100" y="3688395"/>
            <a:ext cx="758723" cy="690287"/>
          </a:xfrm>
          <a:prstGeom prst="flowChartProcess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7" name="Rectangle 26"/>
          <p:cNvSpPr/>
          <p:nvPr/>
        </p:nvSpPr>
        <p:spPr>
          <a:xfrm>
            <a:off x="607452" y="2418204"/>
            <a:ext cx="2277256" cy="9369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Processus 3"/>
          <p:cNvSpPr/>
          <p:nvPr/>
        </p:nvSpPr>
        <p:spPr>
          <a:xfrm>
            <a:off x="607451" y="1480444"/>
            <a:ext cx="2277256" cy="719271"/>
          </a:xfrm>
          <a:prstGeom prst="flowChartProces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5" name="Processus 4"/>
          <p:cNvSpPr/>
          <p:nvPr/>
        </p:nvSpPr>
        <p:spPr>
          <a:xfrm>
            <a:off x="607451" y="2641200"/>
            <a:ext cx="1518535" cy="690287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6" name="Processus 5"/>
          <p:cNvSpPr/>
          <p:nvPr/>
        </p:nvSpPr>
        <p:spPr>
          <a:xfrm>
            <a:off x="607450" y="5165862"/>
            <a:ext cx="1518535" cy="690287"/>
          </a:xfrm>
          <a:prstGeom prst="flowChartProcess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dirty="0"/>
              <a:t>SekretärIn, KassierIn </a:t>
            </a:r>
          </a:p>
        </p:txBody>
      </p:sp>
      <p:sp>
        <p:nvSpPr>
          <p:cNvPr id="8" name="Processus 7"/>
          <p:cNvSpPr/>
          <p:nvPr/>
        </p:nvSpPr>
        <p:spPr>
          <a:xfrm>
            <a:off x="1746624" y="3689362"/>
            <a:ext cx="758723" cy="690287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9" name="Processus 8"/>
          <p:cNvSpPr/>
          <p:nvPr/>
        </p:nvSpPr>
        <p:spPr>
          <a:xfrm>
            <a:off x="6075273" y="3689363"/>
            <a:ext cx="376743" cy="689319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0" name="Processus 9"/>
          <p:cNvSpPr/>
          <p:nvPr/>
        </p:nvSpPr>
        <p:spPr>
          <a:xfrm>
            <a:off x="7138793" y="3690865"/>
            <a:ext cx="758723" cy="690287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1" name="Processus 10"/>
          <p:cNvSpPr/>
          <p:nvPr/>
        </p:nvSpPr>
        <p:spPr>
          <a:xfrm>
            <a:off x="2830582" y="3689363"/>
            <a:ext cx="369496" cy="689320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2" name="Processus 11"/>
          <p:cNvSpPr/>
          <p:nvPr/>
        </p:nvSpPr>
        <p:spPr>
          <a:xfrm>
            <a:off x="3907362" y="3689362"/>
            <a:ext cx="758723" cy="690287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3" name="Processus 12"/>
          <p:cNvSpPr/>
          <p:nvPr/>
        </p:nvSpPr>
        <p:spPr>
          <a:xfrm>
            <a:off x="4984141" y="3689362"/>
            <a:ext cx="758723" cy="690287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5" name="ZoneTexte 14"/>
          <p:cNvSpPr txBox="1"/>
          <p:nvPr/>
        </p:nvSpPr>
        <p:spPr>
          <a:xfrm>
            <a:off x="1746624" y="3915223"/>
            <a:ext cx="7587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900" dirty="0"/>
              <a:t>Präsidium 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830582" y="3844475"/>
            <a:ext cx="763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900" dirty="0"/>
              <a:t>Kirchlicher Unterricht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3907362" y="3915223"/>
            <a:ext cx="7587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900" dirty="0"/>
              <a:t>Finanzen 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4983628" y="3844475"/>
            <a:ext cx="758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900" dirty="0"/>
              <a:t>Liegen-schaften 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6075272" y="3859864"/>
            <a:ext cx="758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900" dirty="0"/>
              <a:t>Mission und Diakonie 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138793" y="3911356"/>
            <a:ext cx="7587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900" dirty="0"/>
              <a:t>Personal</a:t>
            </a:r>
          </a:p>
        </p:txBody>
      </p: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4F4FBFFA-1A74-4A3F-9873-F3D2AA603184}"/>
              </a:ext>
            </a:extLst>
          </p:cNvPr>
          <p:cNvGrpSpPr/>
          <p:nvPr/>
        </p:nvGrpSpPr>
        <p:grpSpPr>
          <a:xfrm>
            <a:off x="8131104" y="3690865"/>
            <a:ext cx="758723" cy="690287"/>
            <a:chOff x="8131104" y="3662294"/>
            <a:chExt cx="758723" cy="690287"/>
          </a:xfrm>
        </p:grpSpPr>
        <p:sp>
          <p:nvSpPr>
            <p:cNvPr id="55" name="Processus 54"/>
            <p:cNvSpPr/>
            <p:nvPr/>
          </p:nvSpPr>
          <p:spPr>
            <a:xfrm>
              <a:off x="8131104" y="3662294"/>
              <a:ext cx="758723" cy="690287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dirty="0"/>
            </a:p>
          </p:txBody>
        </p:sp>
        <p:sp>
          <p:nvSpPr>
            <p:cNvPr id="7" name="Processus 6"/>
            <p:cNvSpPr/>
            <p:nvPr/>
          </p:nvSpPr>
          <p:spPr>
            <a:xfrm>
              <a:off x="8131104" y="3662294"/>
              <a:ext cx="387457" cy="690287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CH" dirty="0"/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8131104" y="3753522"/>
              <a:ext cx="758723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CH" sz="900" dirty="0"/>
                <a:t>Gottes-dienste </a:t>
              </a:r>
              <a:br>
                <a:rPr lang="de-CH" sz="900" dirty="0"/>
              </a:br>
              <a:r>
                <a:rPr lang="de-CH" sz="900" dirty="0"/>
                <a:t>und Anlässe </a:t>
              </a:r>
            </a:p>
          </p:txBody>
        </p:sp>
      </p:grpSp>
      <p:sp>
        <p:nvSpPr>
          <p:cNvPr id="22" name="Processus 21"/>
          <p:cNvSpPr/>
          <p:nvPr/>
        </p:nvSpPr>
        <p:spPr>
          <a:xfrm>
            <a:off x="2125985" y="2641200"/>
            <a:ext cx="758723" cy="690287"/>
          </a:xfrm>
          <a:prstGeom prst="flowChartProcess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5" name="ZoneTexte 24"/>
          <p:cNvSpPr txBox="1"/>
          <p:nvPr/>
        </p:nvSpPr>
        <p:spPr>
          <a:xfrm>
            <a:off x="607451" y="2641200"/>
            <a:ext cx="1518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/>
              <a:t>Kirchgemeinde-rätInnen 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2125985" y="2655222"/>
            <a:ext cx="758723" cy="646331"/>
          </a:xfrm>
          <a:prstGeom prst="rect">
            <a:avLst/>
          </a:prstGeom>
          <a:noFill/>
        </p:spPr>
        <p:txBody>
          <a:bodyPr wrap="square" lIns="72000" rIns="72000" rtlCol="0">
            <a:spAutoFit/>
          </a:bodyPr>
          <a:lstStyle/>
          <a:p>
            <a:r>
              <a:rPr lang="de-CH" sz="1200" dirty="0"/>
              <a:t>Gewählte Amtsträ-gerInnen 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663612" y="2361961"/>
            <a:ext cx="21675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400" b="1" dirty="0"/>
              <a:t>Kirchgemeinderat 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618610" y="1480444"/>
            <a:ext cx="2266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/>
              <a:t>Kirchgemeinde-versammlung </a:t>
            </a:r>
          </a:p>
        </p:txBody>
      </p:sp>
      <p:cxnSp>
        <p:nvCxnSpPr>
          <p:cNvPr id="31" name="Connecteur droit 30"/>
          <p:cNvCxnSpPr/>
          <p:nvPr/>
        </p:nvCxnSpPr>
        <p:spPr>
          <a:xfrm>
            <a:off x="1746624" y="2199715"/>
            <a:ext cx="0" cy="218489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1746624" y="3331487"/>
            <a:ext cx="0" cy="218489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1746624" y="3549009"/>
            <a:ext cx="6771939" cy="2470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>
            <a:endCxn id="8" idx="0"/>
          </p:cNvCxnSpPr>
          <p:nvPr/>
        </p:nvCxnSpPr>
        <p:spPr>
          <a:xfrm>
            <a:off x="2125985" y="3549976"/>
            <a:ext cx="1" cy="139386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3200076" y="3549976"/>
            <a:ext cx="1" cy="139386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4283490" y="3551479"/>
            <a:ext cx="1" cy="139386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>
            <a:off x="5362990" y="3549009"/>
            <a:ext cx="1" cy="139386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>
            <a:off x="6452015" y="3549009"/>
            <a:ext cx="1" cy="139386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7528340" y="3549009"/>
            <a:ext cx="1" cy="139386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>
            <a:off x="8518561" y="3551479"/>
            <a:ext cx="1" cy="139386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>
            <a:off x="1266325" y="3355124"/>
            <a:ext cx="0" cy="1810738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393786" y="2429920"/>
            <a:ext cx="2269110" cy="71927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3" name="ZoneTexte 2"/>
          <p:cNvSpPr txBox="1"/>
          <p:nvPr/>
        </p:nvSpPr>
        <p:spPr>
          <a:xfrm>
            <a:off x="6548313" y="2529709"/>
            <a:ext cx="1960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400" b="1" dirty="0"/>
              <a:t>Rechnungsprüfungs-kommission </a:t>
            </a:r>
          </a:p>
        </p:txBody>
      </p:sp>
      <p:cxnSp>
        <p:nvCxnSpPr>
          <p:cNvPr id="23" name="Connecteur en angle 22"/>
          <p:cNvCxnSpPr>
            <a:stCxn id="4" idx="3"/>
            <a:endCxn id="2" idx="0"/>
          </p:cNvCxnSpPr>
          <p:nvPr/>
        </p:nvCxnSpPr>
        <p:spPr>
          <a:xfrm>
            <a:off x="2884707" y="1840080"/>
            <a:ext cx="4643634" cy="589840"/>
          </a:xfrm>
          <a:prstGeom prst="bentConnector2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en angle 46"/>
          <p:cNvCxnSpPr/>
          <p:nvPr/>
        </p:nvCxnSpPr>
        <p:spPr>
          <a:xfrm>
            <a:off x="2884708" y="1697560"/>
            <a:ext cx="4791664" cy="720644"/>
          </a:xfrm>
          <a:prstGeom prst="bentConnector3">
            <a:avLst>
              <a:gd name="adj1" fmla="val 99984"/>
            </a:avLst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 flipV="1">
            <a:off x="1899024" y="2199715"/>
            <a:ext cx="0" cy="21848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6452016" y="5776240"/>
            <a:ext cx="24378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100" b="1" dirty="0"/>
              <a:t>Organigramm Kirchgemeinde ERKF </a:t>
            </a:r>
          </a:p>
          <a:p>
            <a:pPr algn="r"/>
            <a:r>
              <a:rPr lang="de-CH" sz="1100" b="1" dirty="0"/>
              <a:t>KV 18-20; KO 80, 83.3, 84 </a:t>
            </a:r>
          </a:p>
        </p:txBody>
      </p:sp>
      <p:sp>
        <p:nvSpPr>
          <p:cNvPr id="49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084788" y="5856149"/>
            <a:ext cx="3809490" cy="342211"/>
          </a:xfrm>
        </p:spPr>
        <p:txBody>
          <a:bodyPr/>
          <a:lstStyle/>
          <a:p>
            <a:pPr algn="l"/>
            <a:r>
              <a:rPr lang="de-CH" sz="900" dirty="0">
                <a:latin typeface="Arial"/>
                <a:cs typeface="Arial"/>
              </a:rPr>
              <a:t>Evangelisch-reformierte Kirche des Kantons Freiburg</a:t>
            </a:r>
          </a:p>
          <a:p>
            <a:pPr algn="l"/>
            <a:r>
              <a:rPr lang="de-CH" sz="900" dirty="0">
                <a:latin typeface="Arial"/>
                <a:cs typeface="Arial"/>
              </a:rPr>
              <a:t>Eglise évangélique réformée du canton de Fribourg</a:t>
            </a:r>
            <a:r>
              <a:rPr lang="de-CH" sz="900" dirty="0"/>
              <a:t> </a:t>
            </a:r>
          </a:p>
        </p:txBody>
      </p:sp>
      <p:pic>
        <p:nvPicPr>
          <p:cNvPr id="50" name="Image 49" descr="Logo-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582" y="5905962"/>
            <a:ext cx="249988" cy="292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522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/>
          <p:cNvSpPr/>
          <p:nvPr/>
        </p:nvSpPr>
        <p:spPr>
          <a:xfrm>
            <a:off x="4098448" y="441574"/>
            <a:ext cx="4601477" cy="26233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cxnSp>
        <p:nvCxnSpPr>
          <p:cNvPr id="48" name="Connecteur droit 47"/>
          <p:cNvCxnSpPr/>
          <p:nvPr/>
        </p:nvCxnSpPr>
        <p:spPr>
          <a:xfrm>
            <a:off x="1281989" y="1792643"/>
            <a:ext cx="0" cy="2885266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Processus 45"/>
          <p:cNvSpPr/>
          <p:nvPr/>
        </p:nvSpPr>
        <p:spPr>
          <a:xfrm>
            <a:off x="287724" y="1490357"/>
            <a:ext cx="2225104" cy="2007574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9" name="ZoneTexte 48"/>
          <p:cNvSpPr txBox="1"/>
          <p:nvPr/>
        </p:nvSpPr>
        <p:spPr>
          <a:xfrm>
            <a:off x="287724" y="1490357"/>
            <a:ext cx="22251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000" b="1" dirty="0"/>
              <a:t>Präsidium</a:t>
            </a:r>
          </a:p>
          <a:p>
            <a:pPr algn="ctr"/>
            <a:r>
              <a:rPr lang="de-CH" sz="1400" b="1" dirty="0"/>
              <a:t>(oder Vize-Präsidium) </a:t>
            </a:r>
          </a:p>
          <a:p>
            <a:pPr algn="ctr"/>
            <a:endParaRPr lang="de-CH" sz="800" dirty="0"/>
          </a:p>
          <a:p>
            <a:pPr algn="ctr"/>
            <a:r>
              <a:rPr lang="de-CH" sz="1200" dirty="0"/>
              <a:t>- Einberufung und Leitung </a:t>
            </a:r>
            <a:br>
              <a:rPr lang="de-CH" sz="1200" dirty="0"/>
            </a:br>
            <a:r>
              <a:rPr lang="de-CH" sz="1200" dirty="0"/>
              <a:t>der KGR-Sitzungen, </a:t>
            </a:r>
            <a:br>
              <a:rPr lang="de-CH" sz="1200" dirty="0"/>
            </a:br>
            <a:r>
              <a:rPr lang="de-CH" sz="1200" dirty="0"/>
              <a:t>mit dem Ziel, Entscheide als Kollegialbehörde zu treffen</a:t>
            </a:r>
          </a:p>
          <a:p>
            <a:pPr algn="ctr"/>
            <a:r>
              <a:rPr lang="de-CH" sz="1200" dirty="0"/>
              <a:t>- Unterschrift der Dokumente, welche die Kirchgemeinde verpflichten 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94045" y="4677909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400" dirty="0"/>
              <a:t>SekretärIn, KassierIn 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088064" y="4677909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400" dirty="0"/>
              <a:t>Such-kommission</a:t>
            </a:r>
            <a:r>
              <a:rPr lang="de-CH" sz="1200" dirty="0"/>
              <a:t> </a:t>
            </a:r>
          </a:p>
          <a:p>
            <a:pPr algn="ctr"/>
            <a:r>
              <a:rPr lang="de-CH" sz="1100" dirty="0"/>
              <a:t>(Bestellung </a:t>
            </a:r>
            <a:br>
              <a:rPr lang="de-CH" sz="1100" dirty="0"/>
            </a:br>
            <a:r>
              <a:rPr lang="de-CH" sz="1100" dirty="0"/>
              <a:t>und Auftrag) 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510504" y="4677909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200" dirty="0"/>
              <a:t>Politische Gemeinden, Vereine, </a:t>
            </a:r>
            <a:br>
              <a:rPr lang="de-CH" sz="1200" dirty="0"/>
            </a:br>
            <a:r>
              <a:rPr lang="de-CH" sz="1200" dirty="0"/>
              <a:t>andere Kirchen  </a:t>
            </a:r>
            <a:r>
              <a:rPr lang="de-CH" sz="1100" dirty="0"/>
              <a:t>(Repräsentation) </a:t>
            </a:r>
            <a:endParaRPr lang="de-CH" sz="1000" dirty="0"/>
          </a:p>
        </p:txBody>
      </p:sp>
      <p:sp>
        <p:nvSpPr>
          <p:cNvPr id="57" name="Rectangle 56"/>
          <p:cNvSpPr/>
          <p:nvPr/>
        </p:nvSpPr>
        <p:spPr>
          <a:xfrm>
            <a:off x="4915049" y="4677909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200" dirty="0"/>
              <a:t>Kirchgemeinde-versammlung  </a:t>
            </a:r>
            <a:r>
              <a:rPr lang="de-CH" sz="1100" dirty="0"/>
              <a:t>(Einberufung, Leitung) </a:t>
            </a:r>
            <a:endParaRPr lang="de-CH" sz="1000" dirty="0"/>
          </a:p>
        </p:txBody>
      </p:sp>
      <p:sp>
        <p:nvSpPr>
          <p:cNvPr id="58" name="Rectangle 57"/>
          <p:cNvSpPr/>
          <p:nvPr/>
        </p:nvSpPr>
        <p:spPr>
          <a:xfrm>
            <a:off x="6379749" y="4677909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400" dirty="0"/>
              <a:t>Weitere Kommissionen  </a:t>
            </a:r>
            <a:r>
              <a:rPr lang="de-CH" sz="1100" dirty="0"/>
              <a:t>(Bestellung </a:t>
            </a:r>
            <a:br>
              <a:rPr lang="de-CH" sz="1100" dirty="0"/>
            </a:br>
            <a:r>
              <a:rPr lang="de-CH" sz="1100" dirty="0"/>
              <a:t>und Auftrag) </a:t>
            </a:r>
            <a:endParaRPr lang="de-CH" sz="1000" dirty="0"/>
          </a:p>
        </p:txBody>
      </p:sp>
      <p:sp>
        <p:nvSpPr>
          <p:cNvPr id="59" name="ZoneTexte 58"/>
          <p:cNvSpPr txBox="1"/>
          <p:nvPr/>
        </p:nvSpPr>
        <p:spPr>
          <a:xfrm>
            <a:off x="7218306" y="3095772"/>
            <a:ext cx="1481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Strategisch</a:t>
            </a:r>
            <a:endParaRPr lang="de-CH" dirty="0">
              <a:solidFill>
                <a:schemeClr val="accent6"/>
              </a:solidFill>
            </a:endParaRPr>
          </a:p>
        </p:txBody>
      </p:sp>
      <p:sp>
        <p:nvSpPr>
          <p:cNvPr id="60" name="ZoneTexte 59"/>
          <p:cNvSpPr txBox="1"/>
          <p:nvPr/>
        </p:nvSpPr>
        <p:spPr>
          <a:xfrm>
            <a:off x="7216725" y="3681917"/>
            <a:ext cx="148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Operativ </a:t>
            </a:r>
            <a:endParaRPr lang="de-CH" dirty="0">
              <a:solidFill>
                <a:schemeClr val="tx2"/>
              </a:solidFill>
            </a:endParaRPr>
          </a:p>
        </p:txBody>
      </p:sp>
      <p:cxnSp>
        <p:nvCxnSpPr>
          <p:cNvPr id="61" name="Connecteur droit 60"/>
          <p:cNvCxnSpPr/>
          <p:nvPr/>
        </p:nvCxnSpPr>
        <p:spPr>
          <a:xfrm flipV="1">
            <a:off x="2512828" y="3497931"/>
            <a:ext cx="6187097" cy="4196"/>
          </a:xfrm>
          <a:prstGeom prst="line">
            <a:avLst/>
          </a:prstGeom>
          <a:ln w="76200" cmpd="sng"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/>
          <p:cNvCxnSpPr/>
          <p:nvPr/>
        </p:nvCxnSpPr>
        <p:spPr>
          <a:xfrm>
            <a:off x="2512828" y="3681917"/>
            <a:ext cx="6187097" cy="0"/>
          </a:xfrm>
          <a:prstGeom prst="line">
            <a:avLst/>
          </a:prstGeom>
          <a:ln w="76200" cmpd="sng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>
            <a:off x="1281989" y="4286566"/>
            <a:ext cx="7038170" cy="34021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/>
          <p:cNvCxnSpPr>
            <a:endCxn id="51" idx="0"/>
          </p:cNvCxnSpPr>
          <p:nvPr/>
        </p:nvCxnSpPr>
        <p:spPr>
          <a:xfrm>
            <a:off x="2676008" y="4320587"/>
            <a:ext cx="0" cy="357322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>
          <a:xfrm>
            <a:off x="4098448" y="4320587"/>
            <a:ext cx="0" cy="357322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>
            <a:off x="5464189" y="4320587"/>
            <a:ext cx="0" cy="357322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>
            <a:off x="6943327" y="4320587"/>
            <a:ext cx="0" cy="357322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Processus 80"/>
          <p:cNvSpPr/>
          <p:nvPr/>
        </p:nvSpPr>
        <p:spPr>
          <a:xfrm>
            <a:off x="6503781" y="2071439"/>
            <a:ext cx="758723" cy="690287"/>
          </a:xfrm>
          <a:prstGeom prst="flowChartProcess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82" name="Processus 81"/>
          <p:cNvSpPr/>
          <p:nvPr/>
        </p:nvSpPr>
        <p:spPr>
          <a:xfrm>
            <a:off x="4445330" y="2070204"/>
            <a:ext cx="758723" cy="690287"/>
          </a:xfrm>
          <a:prstGeom prst="flowChartProcess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83" name="Processus 82"/>
          <p:cNvSpPr/>
          <p:nvPr/>
        </p:nvSpPr>
        <p:spPr>
          <a:xfrm>
            <a:off x="4439208" y="1127681"/>
            <a:ext cx="758723" cy="690287"/>
          </a:xfrm>
          <a:prstGeom prst="flowChartProcess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84" name="Processus 83"/>
          <p:cNvSpPr/>
          <p:nvPr/>
        </p:nvSpPr>
        <p:spPr>
          <a:xfrm>
            <a:off x="6503781" y="2071439"/>
            <a:ext cx="387457" cy="690287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85" name="Processus 84"/>
          <p:cNvSpPr/>
          <p:nvPr/>
        </p:nvSpPr>
        <p:spPr>
          <a:xfrm>
            <a:off x="4447950" y="2071172"/>
            <a:ext cx="376743" cy="689319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86" name="Processus 85"/>
          <p:cNvSpPr/>
          <p:nvPr/>
        </p:nvSpPr>
        <p:spPr>
          <a:xfrm>
            <a:off x="5511470" y="2072674"/>
            <a:ext cx="758723" cy="690287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88" name="Processus 87"/>
          <p:cNvSpPr/>
          <p:nvPr/>
        </p:nvSpPr>
        <p:spPr>
          <a:xfrm>
            <a:off x="5511470" y="1127681"/>
            <a:ext cx="758723" cy="690287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89" name="Processus 88"/>
          <p:cNvSpPr/>
          <p:nvPr/>
        </p:nvSpPr>
        <p:spPr>
          <a:xfrm>
            <a:off x="6502667" y="1127681"/>
            <a:ext cx="758723" cy="690287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91" name="ZoneTexte 90"/>
          <p:cNvSpPr txBox="1"/>
          <p:nvPr/>
        </p:nvSpPr>
        <p:spPr>
          <a:xfrm>
            <a:off x="5525820" y="1353542"/>
            <a:ext cx="7587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900" dirty="0"/>
              <a:t>Finanzen </a:t>
            </a:r>
          </a:p>
        </p:txBody>
      </p:sp>
      <p:sp>
        <p:nvSpPr>
          <p:cNvPr id="92" name="ZoneTexte 91"/>
          <p:cNvSpPr txBox="1"/>
          <p:nvPr/>
        </p:nvSpPr>
        <p:spPr>
          <a:xfrm>
            <a:off x="6502154" y="1283761"/>
            <a:ext cx="758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900" dirty="0"/>
              <a:t>Liegen-schaften </a:t>
            </a:r>
          </a:p>
        </p:txBody>
      </p:sp>
      <p:sp>
        <p:nvSpPr>
          <p:cNvPr id="93" name="ZoneTexte 92"/>
          <p:cNvSpPr txBox="1"/>
          <p:nvPr/>
        </p:nvSpPr>
        <p:spPr>
          <a:xfrm>
            <a:off x="4447949" y="2241673"/>
            <a:ext cx="758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900" dirty="0"/>
              <a:t>Mission und Diakonie </a:t>
            </a:r>
          </a:p>
        </p:txBody>
      </p:sp>
      <p:sp>
        <p:nvSpPr>
          <p:cNvPr id="94" name="ZoneTexte 93"/>
          <p:cNvSpPr txBox="1"/>
          <p:nvPr/>
        </p:nvSpPr>
        <p:spPr>
          <a:xfrm>
            <a:off x="5511470" y="2293165"/>
            <a:ext cx="7587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900" dirty="0"/>
              <a:t>Personal </a:t>
            </a:r>
          </a:p>
        </p:txBody>
      </p:sp>
      <p:sp>
        <p:nvSpPr>
          <p:cNvPr id="95" name="ZoneTexte 94"/>
          <p:cNvSpPr txBox="1"/>
          <p:nvPr/>
        </p:nvSpPr>
        <p:spPr>
          <a:xfrm>
            <a:off x="6502155" y="2162667"/>
            <a:ext cx="76035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900" dirty="0"/>
              <a:t>Gottes-dienste </a:t>
            </a:r>
            <a:br>
              <a:rPr lang="de-CH" sz="900" dirty="0"/>
            </a:br>
            <a:r>
              <a:rPr lang="de-CH" sz="900" dirty="0"/>
              <a:t>und Anlässe </a:t>
            </a:r>
          </a:p>
        </p:txBody>
      </p:sp>
      <p:cxnSp>
        <p:nvCxnSpPr>
          <p:cNvPr id="106" name="Connecteur droit 105"/>
          <p:cNvCxnSpPr/>
          <p:nvPr/>
        </p:nvCxnSpPr>
        <p:spPr>
          <a:xfrm>
            <a:off x="6243234" y="441575"/>
            <a:ext cx="0" cy="0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98448" y="441575"/>
            <a:ext cx="4601477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9" name="Rectangle 8"/>
          <p:cNvSpPr/>
          <p:nvPr/>
        </p:nvSpPr>
        <p:spPr>
          <a:xfrm>
            <a:off x="7364315" y="834318"/>
            <a:ext cx="1335610" cy="223065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63" name="Processus 62"/>
          <p:cNvSpPr/>
          <p:nvPr/>
        </p:nvSpPr>
        <p:spPr>
          <a:xfrm>
            <a:off x="4447950" y="1128649"/>
            <a:ext cx="387457" cy="690287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90" name="ZoneTexte 89"/>
          <p:cNvSpPr txBox="1"/>
          <p:nvPr/>
        </p:nvSpPr>
        <p:spPr>
          <a:xfrm>
            <a:off x="4447950" y="1283761"/>
            <a:ext cx="756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900" dirty="0"/>
              <a:t>Kirchlicher Unterricht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336454" y="441575"/>
            <a:ext cx="4213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/>
              <a:t>Kirchgemeinderat </a:t>
            </a:r>
          </a:p>
        </p:txBody>
      </p:sp>
      <p:cxnSp>
        <p:nvCxnSpPr>
          <p:cNvPr id="18" name="Connecteur en angle 17"/>
          <p:cNvCxnSpPr>
            <a:cxnSpLocks/>
            <a:endCxn id="49" idx="0"/>
          </p:cNvCxnSpPr>
          <p:nvPr/>
        </p:nvCxnSpPr>
        <p:spPr>
          <a:xfrm rot="10800000" flipV="1">
            <a:off x="1400276" y="810907"/>
            <a:ext cx="2698172" cy="679450"/>
          </a:xfrm>
          <a:prstGeom prst="bentConnector2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4202631" y="6130375"/>
            <a:ext cx="44972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100" b="1" dirty="0"/>
              <a:t>Organigramm Kirchgemeinde ERKF: Ressort Präsidium </a:t>
            </a:r>
          </a:p>
          <a:p>
            <a:pPr algn="r"/>
            <a:r>
              <a:rPr lang="de-CH" sz="1100" b="1" dirty="0"/>
              <a:t>KO 77, 84-86 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32215" y="4677909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>
              <a:lnSpc>
                <a:spcPct val="90000"/>
              </a:lnSpc>
            </a:pPr>
            <a:r>
              <a:rPr lang="de-CH" sz="1200" dirty="0"/>
              <a:t>Von den Entscheiden des KGR betroffene Personen, Gruppen und Organe</a:t>
            </a:r>
          </a:p>
        </p:txBody>
      </p:sp>
      <p:cxnSp>
        <p:nvCxnSpPr>
          <p:cNvPr id="45" name="Connecteur droit 44"/>
          <p:cNvCxnSpPr/>
          <p:nvPr/>
        </p:nvCxnSpPr>
        <p:spPr>
          <a:xfrm>
            <a:off x="8320159" y="4320587"/>
            <a:ext cx="0" cy="357322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ZoneTexte 68">
            <a:extLst>
              <a:ext uri="{FF2B5EF4-FFF2-40B4-BE49-F238E27FC236}">
                <a16:creationId xmlns:a16="http://schemas.microsoft.com/office/drawing/2014/main" id="{614D09DF-B975-436E-B176-188D1CF17125}"/>
              </a:ext>
            </a:extLst>
          </p:cNvPr>
          <p:cNvSpPr txBox="1"/>
          <p:nvPr/>
        </p:nvSpPr>
        <p:spPr>
          <a:xfrm>
            <a:off x="7561436" y="1127681"/>
            <a:ext cx="758723" cy="6912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de-CH" sz="900" dirty="0">
                <a:solidFill>
                  <a:srgbClr val="000000"/>
                </a:solidFill>
              </a:rPr>
              <a:t>Pfarr- und Diakonal- </a:t>
            </a:r>
            <a:br>
              <a:rPr lang="de-CH" sz="900" dirty="0">
                <a:solidFill>
                  <a:srgbClr val="000000"/>
                </a:solidFill>
              </a:rPr>
            </a:br>
            <a:r>
              <a:rPr lang="de-CH" sz="900" dirty="0">
                <a:solidFill>
                  <a:srgbClr val="000000"/>
                </a:solidFill>
              </a:rPr>
              <a:t>ämter </a:t>
            </a:r>
          </a:p>
        </p:txBody>
      </p:sp>
    </p:spTree>
    <p:extLst>
      <p:ext uri="{BB962C8B-B14F-4D97-AF65-F5344CB8AC3E}">
        <p14:creationId xmlns:p14="http://schemas.microsoft.com/office/powerpoint/2010/main" val="3471510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cessus 2"/>
          <p:cNvSpPr/>
          <p:nvPr/>
        </p:nvSpPr>
        <p:spPr>
          <a:xfrm>
            <a:off x="403039" y="1238676"/>
            <a:ext cx="2948152" cy="2375137"/>
          </a:xfrm>
          <a:prstGeom prst="flowChartProcess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Processus 3"/>
          <p:cNvSpPr/>
          <p:nvPr/>
        </p:nvSpPr>
        <p:spPr>
          <a:xfrm>
            <a:off x="1915448" y="1242004"/>
            <a:ext cx="1435742" cy="2371810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5" name="ZoneTexte 4"/>
          <p:cNvSpPr txBox="1"/>
          <p:nvPr/>
        </p:nvSpPr>
        <p:spPr>
          <a:xfrm>
            <a:off x="403039" y="1978086"/>
            <a:ext cx="2948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000" b="1" dirty="0"/>
              <a:t>Kirchlicher Unterricht</a:t>
            </a:r>
            <a:r>
              <a:rPr lang="de-CH" b="1" dirty="0"/>
              <a:t> </a:t>
            </a:r>
            <a:endParaRPr lang="de-CH" sz="20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915449" y="2432185"/>
            <a:ext cx="1435741" cy="1200329"/>
          </a:xfrm>
          <a:prstGeom prst="rect">
            <a:avLst/>
          </a:prstGeom>
          <a:noFill/>
        </p:spPr>
        <p:txBody>
          <a:bodyPr wrap="square" lIns="18000" rIns="18000" rtlCol="0">
            <a:spAutoFit/>
          </a:bodyPr>
          <a:lstStyle/>
          <a:p>
            <a:pPr algn="ctr"/>
            <a:r>
              <a:rPr lang="de-CH" dirty="0"/>
              <a:t>Mit KGR verantwortlich für die Organisation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915448" y="1242004"/>
            <a:ext cx="1435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dirty="0"/>
              <a:t>Kirchgemein-derätin/-rat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03039" y="1380503"/>
            <a:ext cx="151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dirty="0"/>
              <a:t>Amtsperson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03039" y="2432185"/>
            <a:ext cx="1512409" cy="1200329"/>
          </a:xfrm>
          <a:prstGeom prst="rect">
            <a:avLst/>
          </a:prstGeom>
          <a:noFill/>
        </p:spPr>
        <p:txBody>
          <a:bodyPr wrap="square" lIns="18000" rIns="18000" rtlCol="0">
            <a:spAutoFit/>
          </a:bodyPr>
          <a:lstStyle/>
          <a:p>
            <a:pPr algn="ctr"/>
            <a:r>
              <a:rPr lang="de-CH" dirty="0"/>
              <a:t>Verantwortlich für Inhalte (theologische Ausrichtung)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8401" y="455195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400" dirty="0"/>
              <a:t>Verantwortlich für den vorschulischen  Unterricht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80810" y="455195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>
              <a:lnSpc>
                <a:spcPct val="95000"/>
              </a:lnSpc>
            </a:pPr>
            <a:r>
              <a:rPr lang="de-CH" sz="1400" dirty="0"/>
              <a:t>Verantwortlich für den Unterricht </a:t>
            </a:r>
            <a:br>
              <a:rPr lang="de-CH" sz="1400" dirty="0"/>
            </a:br>
            <a:r>
              <a:rPr lang="de-CH" sz="1400" dirty="0"/>
              <a:t>in der Primarschule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307603" y="455195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>
              <a:lnSpc>
                <a:spcPct val="95000"/>
              </a:lnSpc>
            </a:pPr>
            <a:r>
              <a:rPr lang="de-CH" sz="1400" dirty="0"/>
              <a:t>Verantwortlich für den Unterricht </a:t>
            </a:r>
            <a:br>
              <a:rPr lang="de-CH" sz="1400" dirty="0"/>
            </a:br>
            <a:r>
              <a:rPr lang="de-CH" sz="1400" dirty="0"/>
              <a:t>in der Sekundarschule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789220" y="455195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400" dirty="0"/>
              <a:t>Verantwortlich für die </a:t>
            </a:r>
            <a:br>
              <a:rPr lang="de-CH" sz="1400" dirty="0"/>
            </a:br>
            <a:r>
              <a:rPr lang="de-CH" sz="1400" dirty="0"/>
              <a:t>Jugend-aktivitäten</a:t>
            </a:r>
          </a:p>
        </p:txBody>
      </p:sp>
      <p:cxnSp>
        <p:nvCxnSpPr>
          <p:cNvPr id="16" name="Connecteur en angle 15"/>
          <p:cNvCxnSpPr/>
          <p:nvPr/>
        </p:nvCxnSpPr>
        <p:spPr>
          <a:xfrm>
            <a:off x="982510" y="3632514"/>
            <a:ext cx="5879030" cy="544237"/>
          </a:xfrm>
          <a:prstGeom prst="bentConnector3">
            <a:avLst>
              <a:gd name="adj1" fmla="val -76"/>
            </a:avLst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endCxn id="12" idx="0"/>
          </p:cNvCxnSpPr>
          <p:nvPr/>
        </p:nvCxnSpPr>
        <p:spPr>
          <a:xfrm>
            <a:off x="2468754" y="417675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3891113" y="417675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5360098" y="417675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982510" y="417675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7155512" y="3075069"/>
            <a:ext cx="1481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Strategisch</a:t>
            </a:r>
            <a:r>
              <a:rPr lang="de-CH" b="1" dirty="0">
                <a:ln w="1905"/>
                <a:solidFill>
                  <a:schemeClr val="accent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de-CH" dirty="0">
              <a:solidFill>
                <a:schemeClr val="accent6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7155512" y="3869396"/>
            <a:ext cx="1540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Operativ </a:t>
            </a:r>
            <a:endParaRPr lang="de-CH" dirty="0">
              <a:solidFill>
                <a:schemeClr val="tx2"/>
              </a:solidFill>
            </a:endParaRPr>
          </a:p>
        </p:txBody>
      </p:sp>
      <p:cxnSp>
        <p:nvCxnSpPr>
          <p:cNvPr id="26" name="Connecteur droit 25"/>
          <p:cNvCxnSpPr/>
          <p:nvPr/>
        </p:nvCxnSpPr>
        <p:spPr>
          <a:xfrm>
            <a:off x="3351192" y="3605124"/>
            <a:ext cx="5462323" cy="0"/>
          </a:xfrm>
          <a:prstGeom prst="line">
            <a:avLst/>
          </a:prstGeom>
          <a:ln w="76200" cmpd="sng"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3351190" y="3784914"/>
            <a:ext cx="5462323" cy="0"/>
          </a:xfrm>
          <a:prstGeom prst="line">
            <a:avLst/>
          </a:prstGeom>
          <a:ln w="76200" cmpd="sng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6273076" y="455195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400" dirty="0"/>
              <a:t>Verantwortlich für die</a:t>
            </a:r>
            <a:br>
              <a:rPr lang="de-CH" sz="1400" dirty="0"/>
            </a:br>
            <a:r>
              <a:rPr lang="de-CH" sz="1400" dirty="0"/>
              <a:t>Erwachsenen-bildung </a:t>
            </a:r>
          </a:p>
        </p:txBody>
      </p:sp>
      <p:cxnSp>
        <p:nvCxnSpPr>
          <p:cNvPr id="32" name="Connecteur droit 31"/>
          <p:cNvCxnSpPr/>
          <p:nvPr/>
        </p:nvCxnSpPr>
        <p:spPr>
          <a:xfrm>
            <a:off x="6861540" y="417675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4269082" y="6181142"/>
            <a:ext cx="45444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100" b="1" dirty="0"/>
              <a:t>Organigramm Kirchgemeinde ERKF: Ressort Kirchlicher Unterricht </a:t>
            </a:r>
          </a:p>
          <a:p>
            <a:pPr algn="r"/>
            <a:r>
              <a:rPr lang="de-CH" sz="1100" b="1" dirty="0"/>
              <a:t>KV 3.1-2; KO 48-66, 84.3.g, 101-102, 176.2-3 </a:t>
            </a:r>
            <a:endParaRPr lang="de-CH" sz="1100" dirty="0"/>
          </a:p>
        </p:txBody>
      </p:sp>
      <p:sp>
        <p:nvSpPr>
          <p:cNvPr id="30" name="Rectangle 29"/>
          <p:cNvSpPr/>
          <p:nvPr/>
        </p:nvSpPr>
        <p:spPr>
          <a:xfrm>
            <a:off x="5182481" y="620511"/>
            <a:ext cx="3631034" cy="6181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31" name="ZoneTexte 30"/>
          <p:cNvSpPr txBox="1"/>
          <p:nvPr/>
        </p:nvSpPr>
        <p:spPr>
          <a:xfrm>
            <a:off x="5182478" y="744926"/>
            <a:ext cx="3631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/>
              <a:t>Kirchgemeinderat </a:t>
            </a:r>
          </a:p>
        </p:txBody>
      </p:sp>
      <p:cxnSp>
        <p:nvCxnSpPr>
          <p:cNvPr id="33" name="Connecteur en angle 32"/>
          <p:cNvCxnSpPr>
            <a:cxnSpLocks/>
          </p:cNvCxnSpPr>
          <p:nvPr/>
        </p:nvCxnSpPr>
        <p:spPr>
          <a:xfrm rot="10800000" flipV="1">
            <a:off x="1915450" y="620512"/>
            <a:ext cx="3267043" cy="618162"/>
          </a:xfrm>
          <a:prstGeom prst="bentConnector3">
            <a:avLst>
              <a:gd name="adj1" fmla="val 100285"/>
            </a:avLst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7637625" y="1611336"/>
            <a:ext cx="1175888" cy="10464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400" dirty="0"/>
              <a:t>Kantonale Runde Tische </a:t>
            </a:r>
          </a:p>
        </p:txBody>
      </p:sp>
      <p:cxnSp>
        <p:nvCxnSpPr>
          <p:cNvPr id="42" name="Connecteur droit 41"/>
          <p:cNvCxnSpPr/>
          <p:nvPr/>
        </p:nvCxnSpPr>
        <p:spPr>
          <a:xfrm>
            <a:off x="3351192" y="2910791"/>
            <a:ext cx="4868927" cy="0"/>
          </a:xfrm>
          <a:prstGeom prst="line">
            <a:avLst/>
          </a:prstGeom>
          <a:ln>
            <a:solidFill>
              <a:srgbClr val="C0504D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8220119" y="2657820"/>
            <a:ext cx="0" cy="252971"/>
          </a:xfrm>
          <a:prstGeom prst="line">
            <a:avLst/>
          </a:prstGeom>
          <a:ln>
            <a:solidFill>
              <a:srgbClr val="C0504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9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cessus 2"/>
          <p:cNvSpPr/>
          <p:nvPr/>
        </p:nvSpPr>
        <p:spPr>
          <a:xfrm>
            <a:off x="403039" y="1238676"/>
            <a:ext cx="2948152" cy="2375137"/>
          </a:xfrm>
          <a:prstGeom prst="flowChartProcess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Processus 3"/>
          <p:cNvSpPr/>
          <p:nvPr/>
        </p:nvSpPr>
        <p:spPr>
          <a:xfrm>
            <a:off x="403039" y="1242004"/>
            <a:ext cx="1435742" cy="2371810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5" name="ZoneTexte 4"/>
          <p:cNvSpPr txBox="1"/>
          <p:nvPr/>
        </p:nvSpPr>
        <p:spPr>
          <a:xfrm>
            <a:off x="403039" y="1978086"/>
            <a:ext cx="2948153" cy="400110"/>
          </a:xfrm>
          <a:prstGeom prst="rect">
            <a:avLst/>
          </a:prstGeom>
          <a:noFill/>
        </p:spPr>
        <p:txBody>
          <a:bodyPr wrap="square" lIns="18000" rIns="18000" rtlCol="0">
            <a:spAutoFit/>
          </a:bodyPr>
          <a:lstStyle/>
          <a:p>
            <a:pPr algn="ctr"/>
            <a:r>
              <a:rPr lang="de-CH" sz="2000" b="1" dirty="0"/>
              <a:t>Gottesdienste und Anlässe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838781" y="2449126"/>
            <a:ext cx="1512409" cy="1200329"/>
          </a:xfrm>
          <a:prstGeom prst="rect">
            <a:avLst/>
          </a:prstGeom>
          <a:noFill/>
        </p:spPr>
        <p:txBody>
          <a:bodyPr wrap="square" lIns="18000" rIns="18000" rtlCol="0">
            <a:spAutoFit/>
          </a:bodyPr>
          <a:lstStyle/>
          <a:p>
            <a:pPr algn="ctr"/>
            <a:r>
              <a:rPr lang="de-CH" dirty="0"/>
              <a:t>Verantwortlich für die </a:t>
            </a:r>
            <a:br>
              <a:rPr lang="de-CH" dirty="0"/>
            </a:br>
            <a:r>
              <a:rPr lang="de-CH" dirty="0"/>
              <a:t>Leitung der Gottesdienste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838782" y="1386154"/>
            <a:ext cx="151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dirty="0"/>
              <a:t>Amtsperson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03039" y="1247655"/>
            <a:ext cx="1435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dirty="0"/>
              <a:t>Kirchgemein-derätin/-rat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03040" y="2432185"/>
            <a:ext cx="1435742" cy="1200329"/>
          </a:xfrm>
          <a:prstGeom prst="rect">
            <a:avLst/>
          </a:prstGeom>
          <a:noFill/>
        </p:spPr>
        <p:txBody>
          <a:bodyPr wrap="square" lIns="18000" rIns="18000" rtlCol="0">
            <a:spAutoFit/>
          </a:bodyPr>
          <a:lstStyle/>
          <a:p>
            <a:pPr algn="ctr"/>
            <a:r>
              <a:rPr lang="de-CH" dirty="0"/>
              <a:t>Mit KGR verantwortlich für die Organisation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8401" y="455195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>
              <a:lnSpc>
                <a:spcPct val="95000"/>
              </a:lnSpc>
            </a:pPr>
            <a:r>
              <a:rPr lang="de-CH" sz="1200" dirty="0"/>
              <a:t>Mitarbeitende für die ordentlichen und die ausser-ordentlichen Gottesdienste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80810" y="455195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400" dirty="0"/>
              <a:t>Verantwortlich für die Kollekten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307603" y="455195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400" dirty="0"/>
              <a:t>Mitarbeitende für die Amts-handlungen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789220" y="455195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400" dirty="0"/>
              <a:t>Gehilfen </a:t>
            </a:r>
            <a:br>
              <a:rPr lang="de-CH" sz="1400" dirty="0"/>
            </a:br>
            <a:r>
              <a:rPr lang="de-CH" sz="1400" dirty="0"/>
              <a:t>für die Austeilung des Abendmahls </a:t>
            </a:r>
          </a:p>
        </p:txBody>
      </p:sp>
      <p:cxnSp>
        <p:nvCxnSpPr>
          <p:cNvPr id="16" name="Connecteur en angle 15"/>
          <p:cNvCxnSpPr/>
          <p:nvPr/>
        </p:nvCxnSpPr>
        <p:spPr>
          <a:xfrm>
            <a:off x="982510" y="3632514"/>
            <a:ext cx="5879030" cy="544237"/>
          </a:xfrm>
          <a:prstGeom prst="bentConnector3">
            <a:avLst>
              <a:gd name="adj1" fmla="val -76"/>
            </a:avLst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endCxn id="12" idx="0"/>
          </p:cNvCxnSpPr>
          <p:nvPr/>
        </p:nvCxnSpPr>
        <p:spPr>
          <a:xfrm>
            <a:off x="2468754" y="417675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3891113" y="417675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5360098" y="417675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982510" y="417675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7155512" y="3075069"/>
            <a:ext cx="1481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Strategisch</a:t>
            </a:r>
            <a:r>
              <a:rPr lang="de-CH" b="1" dirty="0">
                <a:ln w="1905"/>
                <a:solidFill>
                  <a:schemeClr val="accent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de-CH" dirty="0">
              <a:solidFill>
                <a:schemeClr val="accent6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7155512" y="3869396"/>
            <a:ext cx="1540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Operativ </a:t>
            </a:r>
            <a:endParaRPr lang="de-CH" dirty="0">
              <a:solidFill>
                <a:schemeClr val="tx2"/>
              </a:solidFill>
            </a:endParaRPr>
          </a:p>
        </p:txBody>
      </p:sp>
      <p:cxnSp>
        <p:nvCxnSpPr>
          <p:cNvPr id="26" name="Connecteur droit 25"/>
          <p:cNvCxnSpPr/>
          <p:nvPr/>
        </p:nvCxnSpPr>
        <p:spPr>
          <a:xfrm>
            <a:off x="3351192" y="3605124"/>
            <a:ext cx="5462323" cy="0"/>
          </a:xfrm>
          <a:prstGeom prst="line">
            <a:avLst/>
          </a:prstGeom>
          <a:ln w="76200" cmpd="sng"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3351190" y="3784914"/>
            <a:ext cx="5462323" cy="0"/>
          </a:xfrm>
          <a:prstGeom prst="line">
            <a:avLst/>
          </a:prstGeom>
          <a:ln w="76200" cmpd="sng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6273076" y="455195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400" dirty="0"/>
              <a:t>Verantwortlich für die Kirch-gemeinde-</a:t>
            </a:r>
            <a:br>
              <a:rPr lang="de-CH" sz="1400" dirty="0"/>
            </a:br>
            <a:r>
              <a:rPr lang="de-CH" sz="1400" dirty="0"/>
              <a:t>Feste </a:t>
            </a:r>
          </a:p>
        </p:txBody>
      </p:sp>
      <p:cxnSp>
        <p:nvCxnSpPr>
          <p:cNvPr id="32" name="Connecteur droit 31"/>
          <p:cNvCxnSpPr/>
          <p:nvPr/>
        </p:nvCxnSpPr>
        <p:spPr>
          <a:xfrm>
            <a:off x="6861540" y="417675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4269082" y="6181142"/>
            <a:ext cx="45444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100" b="1" dirty="0"/>
              <a:t>Organigramm Kirchgemeinde ERKF: Ressort Gottesdienste und Anlässe </a:t>
            </a:r>
          </a:p>
          <a:p>
            <a:pPr algn="r"/>
            <a:r>
              <a:rPr lang="de-CH" sz="1100" b="1" dirty="0"/>
              <a:t>KV 3; KO 7-18, 28-33, 84.2, 176 </a:t>
            </a:r>
            <a:endParaRPr lang="de-CH" sz="1100" dirty="0"/>
          </a:p>
        </p:txBody>
      </p:sp>
      <p:sp>
        <p:nvSpPr>
          <p:cNvPr id="30" name="Rectangle 29"/>
          <p:cNvSpPr/>
          <p:nvPr/>
        </p:nvSpPr>
        <p:spPr>
          <a:xfrm>
            <a:off x="5182481" y="620511"/>
            <a:ext cx="3631034" cy="6181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31" name="ZoneTexte 30"/>
          <p:cNvSpPr txBox="1"/>
          <p:nvPr/>
        </p:nvSpPr>
        <p:spPr>
          <a:xfrm>
            <a:off x="5182478" y="744926"/>
            <a:ext cx="3631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/>
              <a:t>Kirchgemeinderat </a:t>
            </a:r>
          </a:p>
        </p:txBody>
      </p:sp>
      <p:cxnSp>
        <p:nvCxnSpPr>
          <p:cNvPr id="33" name="Connecteur en angle 32"/>
          <p:cNvCxnSpPr/>
          <p:nvPr/>
        </p:nvCxnSpPr>
        <p:spPr>
          <a:xfrm rot="10800000" flipV="1">
            <a:off x="1838782" y="620512"/>
            <a:ext cx="3343706" cy="621492"/>
          </a:xfrm>
          <a:prstGeom prst="bentConnector3">
            <a:avLst>
              <a:gd name="adj1" fmla="val 99606"/>
            </a:avLst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4811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cessus 2"/>
          <p:cNvSpPr/>
          <p:nvPr/>
        </p:nvSpPr>
        <p:spPr>
          <a:xfrm>
            <a:off x="403039" y="1238676"/>
            <a:ext cx="2948152" cy="2375137"/>
          </a:xfrm>
          <a:prstGeom prst="flowChartProcess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Processus 3"/>
          <p:cNvSpPr/>
          <p:nvPr/>
        </p:nvSpPr>
        <p:spPr>
          <a:xfrm>
            <a:off x="1915448" y="1233314"/>
            <a:ext cx="1435742" cy="2371810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5" name="ZoneTexte 4"/>
          <p:cNvSpPr txBox="1"/>
          <p:nvPr/>
        </p:nvSpPr>
        <p:spPr>
          <a:xfrm>
            <a:off x="403039" y="1978086"/>
            <a:ext cx="29481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000" b="1" dirty="0"/>
              <a:t>Mission und Diakonie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03039" y="2314743"/>
            <a:ext cx="1512411" cy="707886"/>
          </a:xfrm>
          <a:prstGeom prst="rect">
            <a:avLst/>
          </a:prstGeom>
          <a:noFill/>
        </p:spPr>
        <p:txBody>
          <a:bodyPr wrap="square" lIns="18000" rIns="18000" rtlCol="0">
            <a:spAutoFit/>
          </a:bodyPr>
          <a:lstStyle/>
          <a:p>
            <a:pPr algn="ctr"/>
            <a:br>
              <a:rPr lang="de-CH" sz="1200" dirty="0"/>
            </a:br>
            <a:r>
              <a:rPr lang="de-CH" sz="1400" dirty="0"/>
              <a:t>Verantwortlich für die Seelsorge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915451" y="2314743"/>
            <a:ext cx="1435740" cy="1292662"/>
          </a:xfrm>
          <a:prstGeom prst="rect">
            <a:avLst/>
          </a:prstGeom>
          <a:noFill/>
        </p:spPr>
        <p:txBody>
          <a:bodyPr wrap="square" lIns="18000" rIns="18000" rtlCol="0">
            <a:spAutoFit/>
          </a:bodyPr>
          <a:lstStyle/>
          <a:p>
            <a:pPr algn="ctr"/>
            <a:r>
              <a:rPr lang="de-CH" sz="1300" dirty="0"/>
              <a:t>Mit KGR verant-wortlich für die Organisation, sowie für die Begleitung von Projekten </a:t>
            </a:r>
            <a:br>
              <a:rPr lang="de-CH" sz="1300" dirty="0"/>
            </a:br>
            <a:r>
              <a:rPr lang="de-CH" sz="1300" dirty="0"/>
              <a:t>und Aktionen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7489" y="455195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400" dirty="0"/>
              <a:t>Verantwortlich für die Kollekten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42684" y="1611336"/>
            <a:ext cx="1175888" cy="10464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400" dirty="0"/>
              <a:t>Kantonale Kommission Mission </a:t>
            </a:r>
            <a:r>
              <a:rPr lang="de-CH" sz="1400"/>
              <a:t>&amp; Hilfswerke </a:t>
            </a:r>
            <a:endParaRPr lang="de-CH" sz="1400" dirty="0"/>
          </a:p>
        </p:txBody>
      </p:sp>
      <p:sp>
        <p:nvSpPr>
          <p:cNvPr id="13" name="Rectangle 12"/>
          <p:cNvSpPr/>
          <p:nvPr/>
        </p:nvSpPr>
        <p:spPr>
          <a:xfrm>
            <a:off x="7637625" y="1611336"/>
            <a:ext cx="1175888" cy="10464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400" dirty="0"/>
              <a:t>Kantonale Diakonie-Kommission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758308" y="455195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400" dirty="0"/>
              <a:t>Beziehungen </a:t>
            </a:r>
            <a:br>
              <a:rPr lang="de-CH" sz="1400" dirty="0"/>
            </a:br>
            <a:r>
              <a:rPr lang="de-CH" sz="1400" dirty="0"/>
              <a:t>zu den Hilfs-werken BFA, HEKS, DM, M21 </a:t>
            </a:r>
          </a:p>
        </p:txBody>
      </p:sp>
      <p:cxnSp>
        <p:nvCxnSpPr>
          <p:cNvPr id="16" name="Connecteur en angle 15"/>
          <p:cNvCxnSpPr/>
          <p:nvPr/>
        </p:nvCxnSpPr>
        <p:spPr>
          <a:xfrm>
            <a:off x="951598" y="3632514"/>
            <a:ext cx="5879030" cy="544237"/>
          </a:xfrm>
          <a:prstGeom prst="bentConnector3">
            <a:avLst>
              <a:gd name="adj1" fmla="val -76"/>
            </a:avLst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2389463" y="417675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3860201" y="417675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5329186" y="417675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951598" y="417675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7155512" y="3075069"/>
            <a:ext cx="1481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Strategisch </a:t>
            </a:r>
            <a:endParaRPr lang="de-CH" dirty="0">
              <a:solidFill>
                <a:schemeClr val="accent6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7155512" y="3869396"/>
            <a:ext cx="1540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Operativ </a:t>
            </a:r>
            <a:endParaRPr lang="de-CH" dirty="0">
              <a:solidFill>
                <a:schemeClr val="tx2"/>
              </a:solidFill>
            </a:endParaRPr>
          </a:p>
        </p:txBody>
      </p:sp>
      <p:cxnSp>
        <p:nvCxnSpPr>
          <p:cNvPr id="26" name="Connecteur droit 25"/>
          <p:cNvCxnSpPr/>
          <p:nvPr/>
        </p:nvCxnSpPr>
        <p:spPr>
          <a:xfrm>
            <a:off x="3351192" y="3605124"/>
            <a:ext cx="5462323" cy="0"/>
          </a:xfrm>
          <a:prstGeom prst="line">
            <a:avLst/>
          </a:prstGeom>
          <a:ln w="76200" cmpd="sng"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3351190" y="3784914"/>
            <a:ext cx="5462323" cy="0"/>
          </a:xfrm>
          <a:prstGeom prst="line">
            <a:avLst/>
          </a:prstGeom>
          <a:ln w="76200" cmpd="sng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285534" y="455195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600" dirty="0"/>
              <a:t>Gruppen, diakonische Aktionen </a:t>
            </a:r>
          </a:p>
        </p:txBody>
      </p:sp>
      <p:cxnSp>
        <p:nvCxnSpPr>
          <p:cNvPr id="32" name="Connecteur droit 31"/>
          <p:cNvCxnSpPr/>
          <p:nvPr/>
        </p:nvCxnSpPr>
        <p:spPr>
          <a:xfrm>
            <a:off x="6830628" y="417675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4269082" y="6181142"/>
            <a:ext cx="45444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100" b="1" dirty="0"/>
              <a:t>Organigramm Kirchgemeinde ERKF: Ressort Mission und Diakonie </a:t>
            </a:r>
          </a:p>
          <a:p>
            <a:pPr algn="r"/>
            <a:r>
              <a:rPr lang="de-CH" sz="1100" b="1" dirty="0"/>
              <a:t>KV 3.3; KO 70-72, 176.2 </a:t>
            </a:r>
            <a:endParaRPr lang="de-CH" sz="1100" dirty="0"/>
          </a:p>
        </p:txBody>
      </p:sp>
      <p:sp>
        <p:nvSpPr>
          <p:cNvPr id="30" name="Rectangle 29"/>
          <p:cNvSpPr/>
          <p:nvPr/>
        </p:nvSpPr>
        <p:spPr>
          <a:xfrm>
            <a:off x="5182481" y="620512"/>
            <a:ext cx="3631034" cy="6181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31" name="ZoneTexte 30"/>
          <p:cNvSpPr txBox="1"/>
          <p:nvPr/>
        </p:nvSpPr>
        <p:spPr>
          <a:xfrm>
            <a:off x="5182478" y="744927"/>
            <a:ext cx="3631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/>
              <a:t>Kirchgemeinderat </a:t>
            </a:r>
          </a:p>
        </p:txBody>
      </p:sp>
      <p:cxnSp>
        <p:nvCxnSpPr>
          <p:cNvPr id="33" name="Connecteur en angle 32"/>
          <p:cNvCxnSpPr>
            <a:cxnSpLocks/>
          </p:cNvCxnSpPr>
          <p:nvPr/>
        </p:nvCxnSpPr>
        <p:spPr>
          <a:xfrm rot="10800000" flipV="1">
            <a:off x="1915448" y="620510"/>
            <a:ext cx="3267036" cy="612803"/>
          </a:xfrm>
          <a:prstGeom prst="bentConnector3">
            <a:avLst>
              <a:gd name="adj1" fmla="val 100048"/>
            </a:avLst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838782" y="455195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400" dirty="0"/>
              <a:t>Verantwortlich für die Besuche </a:t>
            </a:r>
          </a:p>
        </p:txBody>
      </p:sp>
      <p:cxnSp>
        <p:nvCxnSpPr>
          <p:cNvPr id="36" name="Connecteur droit 35"/>
          <p:cNvCxnSpPr/>
          <p:nvPr/>
        </p:nvCxnSpPr>
        <p:spPr>
          <a:xfrm>
            <a:off x="3351192" y="2857868"/>
            <a:ext cx="4868927" cy="52923"/>
          </a:xfrm>
          <a:prstGeom prst="line">
            <a:avLst/>
          </a:prstGeom>
          <a:ln>
            <a:solidFill>
              <a:srgbClr val="C0504D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>
            <a:stCxn id="12" idx="2"/>
          </p:cNvCxnSpPr>
          <p:nvPr/>
        </p:nvCxnSpPr>
        <p:spPr>
          <a:xfrm>
            <a:off x="6830628" y="2657820"/>
            <a:ext cx="0" cy="252971"/>
          </a:xfrm>
          <a:prstGeom prst="line">
            <a:avLst/>
          </a:prstGeom>
          <a:ln>
            <a:solidFill>
              <a:srgbClr val="C0504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8220119" y="2657820"/>
            <a:ext cx="0" cy="252971"/>
          </a:xfrm>
          <a:prstGeom prst="line">
            <a:avLst/>
          </a:prstGeom>
          <a:ln>
            <a:solidFill>
              <a:srgbClr val="C0504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6830628" y="2657820"/>
            <a:ext cx="0" cy="200048"/>
          </a:xfrm>
          <a:prstGeom prst="line">
            <a:avLst/>
          </a:prstGeom>
          <a:ln>
            <a:solidFill>
              <a:srgbClr val="C0504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242684" y="455195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400" dirty="0"/>
              <a:t>Verantwortlich für Projekte </a:t>
            </a:r>
          </a:p>
        </p:txBody>
      </p:sp>
      <p:sp>
        <p:nvSpPr>
          <p:cNvPr id="39" name="ZoneTexte 6">
            <a:extLst>
              <a:ext uri="{FF2B5EF4-FFF2-40B4-BE49-F238E27FC236}">
                <a16:creationId xmlns:a16="http://schemas.microsoft.com/office/drawing/2014/main" id="{014E4908-84B3-4A81-A3B1-DF60E3B8CB11}"/>
              </a:ext>
            </a:extLst>
          </p:cNvPr>
          <p:cNvSpPr txBox="1"/>
          <p:nvPr/>
        </p:nvSpPr>
        <p:spPr>
          <a:xfrm>
            <a:off x="1915448" y="1242004"/>
            <a:ext cx="1435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dirty="0"/>
              <a:t>Kirchgemein-derätin/-rat </a:t>
            </a:r>
          </a:p>
        </p:txBody>
      </p:sp>
      <p:sp>
        <p:nvSpPr>
          <p:cNvPr id="41" name="ZoneTexte 7">
            <a:extLst>
              <a:ext uri="{FF2B5EF4-FFF2-40B4-BE49-F238E27FC236}">
                <a16:creationId xmlns:a16="http://schemas.microsoft.com/office/drawing/2014/main" id="{E7722F73-3F48-4C71-A45D-AC655EEC4B53}"/>
              </a:ext>
            </a:extLst>
          </p:cNvPr>
          <p:cNvSpPr txBox="1"/>
          <p:nvPr/>
        </p:nvSpPr>
        <p:spPr>
          <a:xfrm>
            <a:off x="403039" y="1380503"/>
            <a:ext cx="1512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dirty="0"/>
              <a:t>Amtsperson</a:t>
            </a:r>
          </a:p>
        </p:txBody>
      </p:sp>
    </p:spTree>
    <p:extLst>
      <p:ext uri="{BB962C8B-B14F-4D97-AF65-F5344CB8AC3E}">
        <p14:creationId xmlns:p14="http://schemas.microsoft.com/office/powerpoint/2010/main" val="70987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cessus 3"/>
          <p:cNvSpPr/>
          <p:nvPr/>
        </p:nvSpPr>
        <p:spPr>
          <a:xfrm>
            <a:off x="526075" y="995684"/>
            <a:ext cx="2818000" cy="2390510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5" name="ZoneTexte 4"/>
          <p:cNvSpPr txBox="1"/>
          <p:nvPr/>
        </p:nvSpPr>
        <p:spPr>
          <a:xfrm>
            <a:off x="526074" y="1731766"/>
            <a:ext cx="2818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000" b="1" dirty="0"/>
              <a:t>Personal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26074" y="1006985"/>
            <a:ext cx="2818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dirty="0"/>
              <a:t>Kirchgemeinderätin/-rat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26075" y="2358721"/>
            <a:ext cx="281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dirty="0"/>
              <a:t>Mit KGR verantwortlich für die Anstellungen </a:t>
            </a:r>
            <a:br>
              <a:rPr lang="de-CH" dirty="0"/>
            </a:br>
            <a:r>
              <a:rPr lang="de-CH" dirty="0"/>
              <a:t>(Verträge und HR-Aufgaben)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91437" y="430563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/>
              <a:t>SekretärIn, KassierIn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03945" y="430563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500" dirty="0"/>
              <a:t>Kommission für Mitarbeiter-gespräche </a:t>
            </a:r>
          </a:p>
        </p:txBody>
      </p:sp>
      <p:cxnSp>
        <p:nvCxnSpPr>
          <p:cNvPr id="16" name="Connecteur en angle 15"/>
          <p:cNvCxnSpPr/>
          <p:nvPr/>
        </p:nvCxnSpPr>
        <p:spPr>
          <a:xfrm>
            <a:off x="1105546" y="3386194"/>
            <a:ext cx="2245646" cy="544237"/>
          </a:xfrm>
          <a:prstGeom prst="bentConnector3">
            <a:avLst>
              <a:gd name="adj1" fmla="val 255"/>
            </a:avLst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endCxn id="12" idx="0"/>
          </p:cNvCxnSpPr>
          <p:nvPr/>
        </p:nvCxnSpPr>
        <p:spPr>
          <a:xfrm>
            <a:off x="2391889" y="393043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1105546" y="393043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7278548" y="2828749"/>
            <a:ext cx="1481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Strategisch </a:t>
            </a:r>
            <a:endParaRPr lang="de-CH" dirty="0">
              <a:solidFill>
                <a:schemeClr val="accent6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7278548" y="3623076"/>
            <a:ext cx="1540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Operativ </a:t>
            </a:r>
            <a:endParaRPr lang="de-CH" dirty="0">
              <a:solidFill>
                <a:schemeClr val="tx2"/>
              </a:solidFill>
            </a:endParaRPr>
          </a:p>
        </p:txBody>
      </p:sp>
      <p:cxnSp>
        <p:nvCxnSpPr>
          <p:cNvPr id="26" name="Connecteur droit 25"/>
          <p:cNvCxnSpPr/>
          <p:nvPr/>
        </p:nvCxnSpPr>
        <p:spPr>
          <a:xfrm>
            <a:off x="3344075" y="3358804"/>
            <a:ext cx="5462323" cy="0"/>
          </a:xfrm>
          <a:prstGeom prst="line">
            <a:avLst/>
          </a:prstGeom>
          <a:ln w="76200" cmpd="sng"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3344075" y="3538594"/>
            <a:ext cx="5462323" cy="0"/>
          </a:xfrm>
          <a:prstGeom prst="line">
            <a:avLst/>
          </a:prstGeom>
          <a:ln w="76200" cmpd="sng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Ellipse 24"/>
          <p:cNvSpPr/>
          <p:nvPr/>
        </p:nvSpPr>
        <p:spPr>
          <a:xfrm>
            <a:off x="5199093" y="4689875"/>
            <a:ext cx="3619869" cy="1505271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>
                <a:solidFill>
                  <a:schemeClr val="tx1"/>
                </a:solidFill>
              </a:rPr>
              <a:t>1. Angestelltes und gewähltes Personal der Kirchgemeinde </a:t>
            </a:r>
          </a:p>
          <a:p>
            <a:pPr algn="ctr"/>
            <a:r>
              <a:rPr lang="de-CH" dirty="0">
                <a:solidFill>
                  <a:schemeClr val="tx1"/>
                </a:solidFill>
              </a:rPr>
              <a:t>2. Freiwillige</a:t>
            </a:r>
          </a:p>
        </p:txBody>
      </p:sp>
      <p:cxnSp>
        <p:nvCxnSpPr>
          <p:cNvPr id="33" name="Connecteur droit 32"/>
          <p:cNvCxnSpPr>
            <a:cxnSpLocks/>
          </p:cNvCxnSpPr>
          <p:nvPr/>
        </p:nvCxnSpPr>
        <p:spPr>
          <a:xfrm>
            <a:off x="2825705" y="3386194"/>
            <a:ext cx="2776932" cy="1599304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en angle 34"/>
          <p:cNvCxnSpPr>
            <a:cxnSpLocks/>
          </p:cNvCxnSpPr>
          <p:nvPr/>
        </p:nvCxnSpPr>
        <p:spPr>
          <a:xfrm>
            <a:off x="1105546" y="5352116"/>
            <a:ext cx="4311112" cy="435352"/>
          </a:xfrm>
          <a:prstGeom prst="bentConnector3">
            <a:avLst>
              <a:gd name="adj1" fmla="val 20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>
            <a:stCxn id="12" idx="2"/>
          </p:cNvCxnSpPr>
          <p:nvPr/>
        </p:nvCxnSpPr>
        <p:spPr>
          <a:xfrm>
            <a:off x="2391889" y="5352116"/>
            <a:ext cx="0" cy="4353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2112751" y="6354056"/>
            <a:ext cx="66936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100" b="1" dirty="0"/>
              <a:t>Organigramm Kirchgemeinde ERKF: Ressort Personal </a:t>
            </a:r>
          </a:p>
          <a:p>
            <a:pPr algn="r"/>
            <a:r>
              <a:rPr lang="de-CH" sz="1100" b="1" dirty="0"/>
              <a:t>KV 44 ; KO 84.h-j, 89-92, 98.5</a:t>
            </a:r>
            <a:endParaRPr lang="de-CH" sz="1100" dirty="0"/>
          </a:p>
        </p:txBody>
      </p:sp>
      <p:sp>
        <p:nvSpPr>
          <p:cNvPr id="23" name="Rectangle 22"/>
          <p:cNvSpPr/>
          <p:nvPr/>
        </p:nvSpPr>
        <p:spPr>
          <a:xfrm>
            <a:off x="5175626" y="615514"/>
            <a:ext cx="3631034" cy="6181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8" name="ZoneTexte 27"/>
          <p:cNvSpPr txBox="1"/>
          <p:nvPr/>
        </p:nvSpPr>
        <p:spPr>
          <a:xfrm>
            <a:off x="5175626" y="739929"/>
            <a:ext cx="3631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/>
              <a:t>Kirchgemeinderat </a:t>
            </a:r>
          </a:p>
        </p:txBody>
      </p:sp>
      <p:cxnSp>
        <p:nvCxnSpPr>
          <p:cNvPr id="29" name="Connecteur en angle 28"/>
          <p:cNvCxnSpPr>
            <a:cxnSpLocks/>
            <a:endCxn id="4" idx="0"/>
          </p:cNvCxnSpPr>
          <p:nvPr/>
        </p:nvCxnSpPr>
        <p:spPr>
          <a:xfrm rot="10800000" flipV="1">
            <a:off x="1935076" y="615512"/>
            <a:ext cx="3240551" cy="380171"/>
          </a:xfrm>
          <a:prstGeom prst="bentConnector2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7630510" y="1376773"/>
            <a:ext cx="1175888" cy="10464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400" dirty="0"/>
              <a:t>Synodalrat </a:t>
            </a:r>
          </a:p>
          <a:p>
            <a:pPr algn="ctr"/>
            <a:r>
              <a:rPr lang="de-CH" sz="1400" dirty="0"/>
              <a:t>KO 46 </a:t>
            </a:r>
          </a:p>
        </p:txBody>
      </p:sp>
      <p:cxnSp>
        <p:nvCxnSpPr>
          <p:cNvPr id="34" name="Connecteur droit 33"/>
          <p:cNvCxnSpPr/>
          <p:nvPr/>
        </p:nvCxnSpPr>
        <p:spPr>
          <a:xfrm>
            <a:off x="8220119" y="2404849"/>
            <a:ext cx="0" cy="252971"/>
          </a:xfrm>
          <a:prstGeom prst="line">
            <a:avLst/>
          </a:prstGeom>
          <a:ln>
            <a:solidFill>
              <a:srgbClr val="C0504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132233" y="430563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/>
              <a:t>Such-kommission </a:t>
            </a:r>
            <a:endParaRPr lang="de-CH" sz="1500" dirty="0"/>
          </a:p>
        </p:txBody>
      </p:sp>
      <p:cxnSp>
        <p:nvCxnSpPr>
          <p:cNvPr id="39" name="Connecteur droit 38"/>
          <p:cNvCxnSpPr/>
          <p:nvPr/>
        </p:nvCxnSpPr>
        <p:spPr>
          <a:xfrm>
            <a:off x="3351192" y="393043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H="1">
            <a:off x="3351192" y="2657820"/>
            <a:ext cx="4868927" cy="0"/>
          </a:xfrm>
          <a:prstGeom prst="line">
            <a:avLst/>
          </a:prstGeom>
          <a:ln>
            <a:solidFill>
              <a:srgbClr val="C0504D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5257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cessus 3"/>
          <p:cNvSpPr/>
          <p:nvPr/>
        </p:nvSpPr>
        <p:spPr>
          <a:xfrm>
            <a:off x="526075" y="995684"/>
            <a:ext cx="2818000" cy="2390510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5" name="ZoneTexte 4"/>
          <p:cNvSpPr txBox="1"/>
          <p:nvPr/>
        </p:nvSpPr>
        <p:spPr>
          <a:xfrm>
            <a:off x="526075" y="1576782"/>
            <a:ext cx="281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000" b="1" dirty="0"/>
              <a:t>Liegenschaften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26074" y="1006985"/>
            <a:ext cx="2818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dirty="0"/>
              <a:t>Kirchgemeinderätin/-rat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26075" y="2188239"/>
            <a:ext cx="281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dirty="0"/>
              <a:t>Mit KGR verantwortlich für den Unterhalt der Liegenschaften und die Benutzungsregeln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91437" y="430563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600" dirty="0"/>
              <a:t>SigristIn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03846" y="430563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600" dirty="0"/>
              <a:t>HauswartIn </a:t>
            </a:r>
          </a:p>
        </p:txBody>
      </p:sp>
      <p:cxnSp>
        <p:nvCxnSpPr>
          <p:cNvPr id="16" name="Connecteur en angle 15"/>
          <p:cNvCxnSpPr/>
          <p:nvPr/>
        </p:nvCxnSpPr>
        <p:spPr>
          <a:xfrm>
            <a:off x="1105546" y="3386194"/>
            <a:ext cx="1486244" cy="544237"/>
          </a:xfrm>
          <a:prstGeom prst="bentConnector3">
            <a:avLst>
              <a:gd name="adj1" fmla="val 38"/>
            </a:avLst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endCxn id="12" idx="0"/>
          </p:cNvCxnSpPr>
          <p:nvPr/>
        </p:nvCxnSpPr>
        <p:spPr>
          <a:xfrm>
            <a:off x="2591790" y="393043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1105546" y="393043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7278548" y="2828749"/>
            <a:ext cx="1481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Strategisch </a:t>
            </a:r>
            <a:endParaRPr lang="de-CH" dirty="0">
              <a:solidFill>
                <a:schemeClr val="accent6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7278548" y="3623076"/>
            <a:ext cx="1540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Operativ </a:t>
            </a:r>
            <a:endParaRPr lang="de-CH" dirty="0">
              <a:solidFill>
                <a:schemeClr val="tx2"/>
              </a:solidFill>
            </a:endParaRPr>
          </a:p>
        </p:txBody>
      </p:sp>
      <p:cxnSp>
        <p:nvCxnSpPr>
          <p:cNvPr id="26" name="Connecteur droit 25"/>
          <p:cNvCxnSpPr/>
          <p:nvPr/>
        </p:nvCxnSpPr>
        <p:spPr>
          <a:xfrm>
            <a:off x="3344075" y="3358804"/>
            <a:ext cx="5462323" cy="0"/>
          </a:xfrm>
          <a:prstGeom prst="line">
            <a:avLst/>
          </a:prstGeom>
          <a:ln w="76200" cmpd="sng"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3344075" y="3538594"/>
            <a:ext cx="5462323" cy="0"/>
          </a:xfrm>
          <a:prstGeom prst="line">
            <a:avLst/>
          </a:prstGeom>
          <a:ln w="76200" cmpd="sng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2112751" y="6354056"/>
            <a:ext cx="66936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100" b="1" dirty="0"/>
              <a:t>Organigramm Kirchgemeinde ERKF: Ressort Liegenschaften </a:t>
            </a:r>
          </a:p>
          <a:p>
            <a:pPr algn="r"/>
            <a:r>
              <a:rPr lang="de-CH" sz="1100" b="1" dirty="0"/>
              <a:t>KO 18, 84.3.d, 103-105 </a:t>
            </a:r>
            <a:endParaRPr lang="de-CH" sz="1100" dirty="0"/>
          </a:p>
        </p:txBody>
      </p:sp>
      <p:sp>
        <p:nvSpPr>
          <p:cNvPr id="23" name="Rectangle 22"/>
          <p:cNvSpPr/>
          <p:nvPr/>
        </p:nvSpPr>
        <p:spPr>
          <a:xfrm>
            <a:off x="5183375" y="615514"/>
            <a:ext cx="3631034" cy="6181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8" name="ZoneTexte 27"/>
          <p:cNvSpPr txBox="1"/>
          <p:nvPr/>
        </p:nvSpPr>
        <p:spPr>
          <a:xfrm>
            <a:off x="5183375" y="739929"/>
            <a:ext cx="3631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/>
              <a:t>Kirchgemeinderat </a:t>
            </a:r>
          </a:p>
        </p:txBody>
      </p:sp>
      <p:cxnSp>
        <p:nvCxnSpPr>
          <p:cNvPr id="29" name="Connecteur en angle 28"/>
          <p:cNvCxnSpPr>
            <a:cxnSpLocks/>
            <a:endCxn id="4" idx="0"/>
          </p:cNvCxnSpPr>
          <p:nvPr/>
        </p:nvCxnSpPr>
        <p:spPr>
          <a:xfrm rot="10800000" flipV="1">
            <a:off x="1935075" y="615512"/>
            <a:ext cx="3248300" cy="380171"/>
          </a:xfrm>
          <a:prstGeom prst="bentConnector2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515893" y="430563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600" dirty="0"/>
              <a:t>Regelmässige und gelegentliche Benutzer</a:t>
            </a:r>
          </a:p>
        </p:txBody>
      </p:sp>
      <p:cxnSp>
        <p:nvCxnSpPr>
          <p:cNvPr id="32" name="Connecteur droit 31"/>
          <p:cNvCxnSpPr/>
          <p:nvPr/>
        </p:nvCxnSpPr>
        <p:spPr>
          <a:xfrm>
            <a:off x="4073954" y="3922368"/>
            <a:ext cx="0" cy="360260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2591790" y="3930431"/>
            <a:ext cx="4535151" cy="0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5031511" y="430563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600" dirty="0"/>
              <a:t>Handwerker, Unter-</a:t>
            </a:r>
            <a:r>
              <a:rPr lang="de-CH" sz="1600" dirty="0" err="1"/>
              <a:t>nehmungen</a:t>
            </a:r>
            <a:r>
              <a:rPr lang="de-CH" sz="1600" dirty="0"/>
              <a:t> </a:t>
            </a:r>
          </a:p>
        </p:txBody>
      </p:sp>
      <p:cxnSp>
        <p:nvCxnSpPr>
          <p:cNvPr id="37" name="Connecteur droit 36"/>
          <p:cNvCxnSpPr/>
          <p:nvPr/>
        </p:nvCxnSpPr>
        <p:spPr>
          <a:xfrm>
            <a:off x="5600942" y="3930431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6514353" y="4305632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de-CH" sz="1600" dirty="0"/>
              <a:t>SekretärIn, KassierIn </a:t>
            </a:r>
          </a:p>
        </p:txBody>
      </p:sp>
      <p:cxnSp>
        <p:nvCxnSpPr>
          <p:cNvPr id="40" name="Connecteur droit 39"/>
          <p:cNvCxnSpPr/>
          <p:nvPr/>
        </p:nvCxnSpPr>
        <p:spPr>
          <a:xfrm>
            <a:off x="7126941" y="3922368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9461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cessus 3"/>
          <p:cNvSpPr/>
          <p:nvPr/>
        </p:nvSpPr>
        <p:spPr>
          <a:xfrm>
            <a:off x="521452" y="1231006"/>
            <a:ext cx="2818000" cy="2390510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5" name="ZoneTexte 4"/>
          <p:cNvSpPr txBox="1"/>
          <p:nvPr/>
        </p:nvSpPr>
        <p:spPr>
          <a:xfrm>
            <a:off x="521452" y="1796607"/>
            <a:ext cx="281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000" b="1" dirty="0"/>
              <a:t>Finanzen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21451" y="1242307"/>
            <a:ext cx="2818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dirty="0"/>
              <a:t>Kirchgemein-derätin/-rat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21452" y="2428502"/>
            <a:ext cx="281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dirty="0"/>
              <a:t>Verwaltet mit dem KGR die Liegenschaften und die  finanziellen Mittel der Kirchgemeinde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6814" y="4540954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/>
              <a:t>SekretärIn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99223" y="4540954"/>
            <a:ext cx="1175888" cy="10464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/>
              <a:t>KassierIn </a:t>
            </a:r>
          </a:p>
        </p:txBody>
      </p:sp>
      <p:cxnSp>
        <p:nvCxnSpPr>
          <p:cNvPr id="16" name="Connecteur en angle 15"/>
          <p:cNvCxnSpPr/>
          <p:nvPr/>
        </p:nvCxnSpPr>
        <p:spPr>
          <a:xfrm>
            <a:off x="1100923" y="3621516"/>
            <a:ext cx="1486244" cy="544237"/>
          </a:xfrm>
          <a:prstGeom prst="bentConnector3">
            <a:avLst>
              <a:gd name="adj1" fmla="val 38"/>
            </a:avLst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endCxn id="12" idx="0"/>
          </p:cNvCxnSpPr>
          <p:nvPr/>
        </p:nvCxnSpPr>
        <p:spPr>
          <a:xfrm>
            <a:off x="2587167" y="4165753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1100923" y="4165753"/>
            <a:ext cx="0" cy="375201"/>
          </a:xfrm>
          <a:prstGeom prst="line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7273925" y="3064071"/>
            <a:ext cx="1481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Strategisch </a:t>
            </a:r>
            <a:endParaRPr lang="de-CH" dirty="0">
              <a:solidFill>
                <a:schemeClr val="accent6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7273925" y="3858398"/>
            <a:ext cx="1540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Operativ </a:t>
            </a:r>
            <a:endParaRPr lang="de-CH" dirty="0">
              <a:solidFill>
                <a:schemeClr val="tx2"/>
              </a:solidFill>
            </a:endParaRPr>
          </a:p>
        </p:txBody>
      </p:sp>
      <p:cxnSp>
        <p:nvCxnSpPr>
          <p:cNvPr id="26" name="Connecteur droit 25"/>
          <p:cNvCxnSpPr/>
          <p:nvPr/>
        </p:nvCxnSpPr>
        <p:spPr>
          <a:xfrm>
            <a:off x="3339452" y="3594126"/>
            <a:ext cx="5298045" cy="0"/>
          </a:xfrm>
          <a:prstGeom prst="line">
            <a:avLst/>
          </a:prstGeom>
          <a:ln w="76200" cmpd="sng"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3339452" y="3773916"/>
            <a:ext cx="5298045" cy="0"/>
          </a:xfrm>
          <a:prstGeom prst="line">
            <a:avLst/>
          </a:prstGeom>
          <a:ln w="76200" cmpd="sng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368387" y="1332840"/>
            <a:ext cx="2269110" cy="11380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9" name="ZoneTexte 18"/>
          <p:cNvSpPr txBox="1"/>
          <p:nvPr/>
        </p:nvSpPr>
        <p:spPr>
          <a:xfrm>
            <a:off x="6368387" y="1394023"/>
            <a:ext cx="22691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000" b="1" dirty="0"/>
              <a:t>Rechnungs-prüfungs-kommission</a:t>
            </a:r>
          </a:p>
        </p:txBody>
      </p:sp>
      <p:cxnSp>
        <p:nvCxnSpPr>
          <p:cNvPr id="6" name="Connecteur droit 5"/>
          <p:cNvCxnSpPr>
            <a:cxnSpLocks/>
          </p:cNvCxnSpPr>
          <p:nvPr/>
        </p:nvCxnSpPr>
        <p:spPr>
          <a:xfrm flipH="1">
            <a:off x="3334696" y="1926370"/>
            <a:ext cx="3028935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en angle 10"/>
          <p:cNvCxnSpPr>
            <a:cxnSpLocks/>
          </p:cNvCxnSpPr>
          <p:nvPr/>
        </p:nvCxnSpPr>
        <p:spPr>
          <a:xfrm flipH="1">
            <a:off x="3170355" y="1926370"/>
            <a:ext cx="5462386" cy="3162342"/>
          </a:xfrm>
          <a:prstGeom prst="bentConnector3">
            <a:avLst>
              <a:gd name="adj1" fmla="val -4185"/>
            </a:avLst>
          </a:prstGeom>
          <a:ln>
            <a:solidFill>
              <a:srgbClr val="C0504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3569654" y="6173590"/>
            <a:ext cx="49903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100" b="1" dirty="0"/>
              <a:t>Organigramm Kirchgemeinde ERKF: Ressort Finanzen </a:t>
            </a:r>
          </a:p>
          <a:p>
            <a:pPr algn="r"/>
            <a:r>
              <a:rPr lang="de-CH" sz="1100" b="1" dirty="0"/>
              <a:t>KV 22; KO 84.3.c-d </a:t>
            </a:r>
            <a:endParaRPr lang="de-CH" sz="1100" dirty="0"/>
          </a:p>
        </p:txBody>
      </p:sp>
      <p:sp>
        <p:nvSpPr>
          <p:cNvPr id="20" name="Rectangle 19"/>
          <p:cNvSpPr/>
          <p:nvPr/>
        </p:nvSpPr>
        <p:spPr>
          <a:xfrm>
            <a:off x="5006463" y="561101"/>
            <a:ext cx="3631034" cy="6181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3" name="ZoneTexte 22"/>
          <p:cNvSpPr txBox="1"/>
          <p:nvPr/>
        </p:nvSpPr>
        <p:spPr>
          <a:xfrm>
            <a:off x="5001706" y="685516"/>
            <a:ext cx="3631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/>
              <a:t>Kirchgemeinderat </a:t>
            </a:r>
          </a:p>
        </p:txBody>
      </p:sp>
      <p:cxnSp>
        <p:nvCxnSpPr>
          <p:cNvPr id="25" name="Connecteur en angle 24"/>
          <p:cNvCxnSpPr>
            <a:endCxn id="8" idx="0"/>
          </p:cNvCxnSpPr>
          <p:nvPr/>
        </p:nvCxnSpPr>
        <p:spPr>
          <a:xfrm rot="10800000" flipV="1">
            <a:off x="1930453" y="561101"/>
            <a:ext cx="3076011" cy="681206"/>
          </a:xfrm>
          <a:prstGeom prst="bentConnector2">
            <a:avLst/>
          </a:prstGeom>
          <a:ln>
            <a:solidFill>
              <a:srgbClr val="F796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19352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517</Words>
  <Application>Microsoft Office PowerPoint</Application>
  <PresentationFormat>Bildschirmpräsentation (4:3)</PresentationFormat>
  <Paragraphs>128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Thème 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Pierre-Philippe Blaser</dc:creator>
  <cp:lastModifiedBy>Rahel  Merli</cp:lastModifiedBy>
  <cp:revision>118</cp:revision>
  <cp:lastPrinted>2018-05-11T12:36:31Z</cp:lastPrinted>
  <dcterms:created xsi:type="dcterms:W3CDTF">2018-03-08T09:24:18Z</dcterms:created>
  <dcterms:modified xsi:type="dcterms:W3CDTF">2024-07-09T11:23:19Z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S_LastOpenTime">
    <vt:lpwstr>5/22/2018 3:36:33 PM</vt:lpwstr>
  </property>
  <property fmtid="{D5CDD505-2E9C-101B-9397-08002B2CF9AE}" pid="3" name="OS_LastOpenUser">
    <vt:lpwstr>JR</vt:lpwstr>
  </property>
</Properties>
</file>