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58" r:id="rId4"/>
    <p:sldId id="269" r:id="rId5"/>
    <p:sldId id="267" r:id="rId6"/>
    <p:sldId id="259" r:id="rId7"/>
    <p:sldId id="268" r:id="rId8"/>
    <p:sldId id="260" r:id="rId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erre-Philippe Blaser" initials="PP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66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commentAuthors" Target="commentAuthor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62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15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720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90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556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08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87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63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07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150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4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62778-48B3-3642-A9C6-A559B6CF7CFC}" type="datetimeFigureOut">
              <a:rPr lang="fr-FR" smtClean="0"/>
              <a:t>11.04.18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836CD-86C2-7249-A2A8-62986A9C8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87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rocessus 54"/>
          <p:cNvSpPr/>
          <p:nvPr/>
        </p:nvSpPr>
        <p:spPr>
          <a:xfrm>
            <a:off x="8131104" y="3688395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Processus 53"/>
          <p:cNvSpPr/>
          <p:nvPr/>
        </p:nvSpPr>
        <p:spPr>
          <a:xfrm>
            <a:off x="6072653" y="3688395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Processus 52"/>
          <p:cNvSpPr/>
          <p:nvPr/>
        </p:nvSpPr>
        <p:spPr>
          <a:xfrm>
            <a:off x="2835100" y="3688395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607452" y="2418204"/>
            <a:ext cx="2277256" cy="9369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Processus 3"/>
          <p:cNvSpPr/>
          <p:nvPr/>
        </p:nvSpPr>
        <p:spPr>
          <a:xfrm>
            <a:off x="607451" y="1480444"/>
            <a:ext cx="2277256" cy="719271"/>
          </a:xfrm>
          <a:prstGeom prst="flowChart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Processus 4"/>
          <p:cNvSpPr/>
          <p:nvPr/>
        </p:nvSpPr>
        <p:spPr>
          <a:xfrm>
            <a:off x="607451" y="2641200"/>
            <a:ext cx="1518535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Processus 5"/>
          <p:cNvSpPr/>
          <p:nvPr/>
        </p:nvSpPr>
        <p:spPr>
          <a:xfrm>
            <a:off x="607450" y="5165862"/>
            <a:ext cx="1518535" cy="690287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Secrétaire, caissier-ère</a:t>
            </a:r>
            <a:endParaRPr lang="fr-FR" sz="1400" dirty="0"/>
          </a:p>
        </p:txBody>
      </p:sp>
      <p:sp>
        <p:nvSpPr>
          <p:cNvPr id="7" name="Processus 6"/>
          <p:cNvSpPr/>
          <p:nvPr/>
        </p:nvSpPr>
        <p:spPr>
          <a:xfrm>
            <a:off x="8131104" y="3690865"/>
            <a:ext cx="387457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Processus 7"/>
          <p:cNvSpPr/>
          <p:nvPr/>
        </p:nvSpPr>
        <p:spPr>
          <a:xfrm>
            <a:off x="1746624" y="3689362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Processus 8"/>
          <p:cNvSpPr/>
          <p:nvPr/>
        </p:nvSpPr>
        <p:spPr>
          <a:xfrm>
            <a:off x="6075273" y="3689363"/>
            <a:ext cx="376743" cy="689319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Processus 9"/>
          <p:cNvSpPr/>
          <p:nvPr/>
        </p:nvSpPr>
        <p:spPr>
          <a:xfrm>
            <a:off x="7138793" y="3690865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Processus 10"/>
          <p:cNvSpPr/>
          <p:nvPr/>
        </p:nvSpPr>
        <p:spPr>
          <a:xfrm>
            <a:off x="2830582" y="3689363"/>
            <a:ext cx="369496" cy="68932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Processus 11"/>
          <p:cNvSpPr/>
          <p:nvPr/>
        </p:nvSpPr>
        <p:spPr>
          <a:xfrm>
            <a:off x="3907362" y="3689362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Processus 12"/>
          <p:cNvSpPr/>
          <p:nvPr/>
        </p:nvSpPr>
        <p:spPr>
          <a:xfrm>
            <a:off x="4984141" y="3689362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1746624" y="3915223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Présidence</a:t>
            </a:r>
            <a:endParaRPr lang="fr-FR" sz="9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732346" y="3844475"/>
            <a:ext cx="935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Enseignement religieux</a:t>
            </a:r>
            <a:endParaRPr lang="fr-FR" sz="900" dirty="0"/>
          </a:p>
        </p:txBody>
      </p:sp>
      <p:sp>
        <p:nvSpPr>
          <p:cNvPr id="17" name="ZoneTexte 16"/>
          <p:cNvSpPr txBox="1"/>
          <p:nvPr/>
        </p:nvSpPr>
        <p:spPr>
          <a:xfrm>
            <a:off x="3921712" y="3915223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Finances</a:t>
            </a:r>
            <a:endParaRPr lang="fr-FR" sz="900" dirty="0"/>
          </a:p>
        </p:txBody>
      </p:sp>
      <p:sp>
        <p:nvSpPr>
          <p:cNvPr id="18" name="ZoneTexte 17"/>
          <p:cNvSpPr txBox="1"/>
          <p:nvPr/>
        </p:nvSpPr>
        <p:spPr>
          <a:xfrm>
            <a:off x="4983628" y="3915223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Bâtiments</a:t>
            </a:r>
            <a:endParaRPr lang="fr-FR" sz="900" dirty="0"/>
          </a:p>
        </p:txBody>
      </p:sp>
      <p:sp>
        <p:nvSpPr>
          <p:cNvPr id="19" name="ZoneTexte 18"/>
          <p:cNvSpPr txBox="1"/>
          <p:nvPr/>
        </p:nvSpPr>
        <p:spPr>
          <a:xfrm>
            <a:off x="6075272" y="3859864"/>
            <a:ext cx="758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Missions et</a:t>
            </a:r>
          </a:p>
          <a:p>
            <a:pPr algn="ctr"/>
            <a:r>
              <a:rPr lang="fr-FR" sz="900" dirty="0" smtClean="0"/>
              <a:t>diaconie</a:t>
            </a:r>
            <a:endParaRPr lang="fr-FR" sz="900" dirty="0"/>
          </a:p>
        </p:txBody>
      </p:sp>
      <p:sp>
        <p:nvSpPr>
          <p:cNvPr id="20" name="ZoneTexte 19"/>
          <p:cNvSpPr txBox="1"/>
          <p:nvPr/>
        </p:nvSpPr>
        <p:spPr>
          <a:xfrm>
            <a:off x="7138793" y="3911356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Personnel</a:t>
            </a:r>
            <a:endParaRPr lang="fr-FR" sz="900" dirty="0"/>
          </a:p>
        </p:txBody>
      </p:sp>
      <p:sp>
        <p:nvSpPr>
          <p:cNvPr id="21" name="ZoneTexte 20"/>
          <p:cNvSpPr txBox="1"/>
          <p:nvPr/>
        </p:nvSpPr>
        <p:spPr>
          <a:xfrm>
            <a:off x="7994223" y="3859864"/>
            <a:ext cx="997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Cultes et</a:t>
            </a:r>
          </a:p>
          <a:p>
            <a:pPr algn="ctr"/>
            <a:r>
              <a:rPr lang="fr-FR" sz="900" dirty="0"/>
              <a:t>m</a:t>
            </a:r>
            <a:r>
              <a:rPr lang="fr-FR" sz="900" dirty="0" smtClean="0"/>
              <a:t>anifestations</a:t>
            </a:r>
            <a:endParaRPr lang="fr-FR" sz="900" dirty="0"/>
          </a:p>
        </p:txBody>
      </p:sp>
      <p:sp>
        <p:nvSpPr>
          <p:cNvPr id="22" name="Processus 21"/>
          <p:cNvSpPr/>
          <p:nvPr/>
        </p:nvSpPr>
        <p:spPr>
          <a:xfrm>
            <a:off x="2125985" y="2641200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607451" y="2641200"/>
            <a:ext cx="1518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Conseiller-ères de paroisse</a:t>
            </a:r>
            <a:endParaRPr lang="fr-FR" sz="1200" dirty="0"/>
          </a:p>
        </p:txBody>
      </p:sp>
      <p:sp>
        <p:nvSpPr>
          <p:cNvPr id="26" name="ZoneTexte 25"/>
          <p:cNvSpPr txBox="1"/>
          <p:nvPr/>
        </p:nvSpPr>
        <p:spPr>
          <a:xfrm>
            <a:off x="2125985" y="2655222"/>
            <a:ext cx="758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Ministres élus</a:t>
            </a:r>
            <a:endParaRPr lang="fr-FR" sz="1200" dirty="0"/>
          </a:p>
        </p:txBody>
      </p:sp>
      <p:sp>
        <p:nvSpPr>
          <p:cNvPr id="28" name="ZoneTexte 27"/>
          <p:cNvSpPr txBox="1"/>
          <p:nvPr/>
        </p:nvSpPr>
        <p:spPr>
          <a:xfrm>
            <a:off x="663612" y="2361961"/>
            <a:ext cx="2167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Conseil de paroisse</a:t>
            </a:r>
            <a:endParaRPr lang="fr-FR" sz="1400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618610" y="1480444"/>
            <a:ext cx="2266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Assemblée de paroisse</a:t>
            </a:r>
            <a:endParaRPr lang="fr-FR" b="1" dirty="0"/>
          </a:p>
        </p:txBody>
      </p:sp>
      <p:cxnSp>
        <p:nvCxnSpPr>
          <p:cNvPr id="31" name="Connecteur droit 30"/>
          <p:cNvCxnSpPr/>
          <p:nvPr/>
        </p:nvCxnSpPr>
        <p:spPr>
          <a:xfrm>
            <a:off x="1746624" y="2199715"/>
            <a:ext cx="0" cy="21848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1746624" y="3331487"/>
            <a:ext cx="0" cy="218489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1746624" y="3549009"/>
            <a:ext cx="6771939" cy="2470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>
            <a:endCxn id="8" idx="0"/>
          </p:cNvCxnSpPr>
          <p:nvPr/>
        </p:nvCxnSpPr>
        <p:spPr>
          <a:xfrm>
            <a:off x="2125985" y="3549976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3200076" y="3549976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4283490" y="355147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5362990" y="354900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6452015" y="354900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7528340" y="354900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>
            <a:off x="8518561" y="355147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>
            <a:off x="1266325" y="3355124"/>
            <a:ext cx="0" cy="1810738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393786" y="2429920"/>
            <a:ext cx="2269110" cy="7192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6548313" y="2529709"/>
            <a:ext cx="1960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Commission de révision des comptes</a:t>
            </a:r>
            <a:endParaRPr lang="fr-FR" sz="1400" b="1" dirty="0"/>
          </a:p>
        </p:txBody>
      </p:sp>
      <p:cxnSp>
        <p:nvCxnSpPr>
          <p:cNvPr id="23" name="Connecteur en angle 22"/>
          <p:cNvCxnSpPr>
            <a:stCxn id="4" idx="3"/>
            <a:endCxn id="2" idx="0"/>
          </p:cNvCxnSpPr>
          <p:nvPr/>
        </p:nvCxnSpPr>
        <p:spPr>
          <a:xfrm>
            <a:off x="2884707" y="1840080"/>
            <a:ext cx="4643634" cy="589840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en angle 46"/>
          <p:cNvCxnSpPr/>
          <p:nvPr/>
        </p:nvCxnSpPr>
        <p:spPr>
          <a:xfrm>
            <a:off x="2884708" y="1697560"/>
            <a:ext cx="4791664" cy="720644"/>
          </a:xfrm>
          <a:prstGeom prst="bentConnector3">
            <a:avLst>
              <a:gd name="adj1" fmla="val 99984"/>
            </a:avLst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 flipV="1">
            <a:off x="1899024" y="2199715"/>
            <a:ext cx="0" cy="21848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6831376" y="5776240"/>
            <a:ext cx="20584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dirty="0"/>
              <a:t>Organigramme paroisse </a:t>
            </a:r>
            <a:r>
              <a:rPr lang="fr-FR" sz="1100" b="1" dirty="0" smtClean="0"/>
              <a:t>EERF</a:t>
            </a:r>
            <a:endParaRPr lang="fr-FR" sz="1100" b="1" dirty="0"/>
          </a:p>
          <a:p>
            <a:pPr algn="r"/>
            <a:r>
              <a:rPr lang="fr-FR" sz="1100" b="1" dirty="0" smtClean="0"/>
              <a:t>CE  18-20; RE 80, 83.3, 84</a:t>
            </a:r>
            <a:endParaRPr lang="fr-FR" sz="1100" b="1" dirty="0"/>
          </a:p>
        </p:txBody>
      </p:sp>
    </p:spTree>
    <p:extLst>
      <p:ext uri="{BB962C8B-B14F-4D97-AF65-F5344CB8AC3E}">
        <p14:creationId xmlns:p14="http://schemas.microsoft.com/office/powerpoint/2010/main" val="1378522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/>
          <p:cNvSpPr/>
          <p:nvPr/>
        </p:nvSpPr>
        <p:spPr>
          <a:xfrm>
            <a:off x="4098448" y="441574"/>
            <a:ext cx="4601477" cy="26233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8" name="Connecteur droit 47"/>
          <p:cNvCxnSpPr/>
          <p:nvPr/>
        </p:nvCxnSpPr>
        <p:spPr>
          <a:xfrm>
            <a:off x="1281989" y="1792643"/>
            <a:ext cx="0" cy="288526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Processus 45"/>
          <p:cNvSpPr/>
          <p:nvPr/>
        </p:nvSpPr>
        <p:spPr>
          <a:xfrm>
            <a:off x="287724" y="1490357"/>
            <a:ext cx="2225104" cy="200757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/>
          <p:cNvSpPr txBox="1"/>
          <p:nvPr/>
        </p:nvSpPr>
        <p:spPr>
          <a:xfrm>
            <a:off x="287724" y="1490357"/>
            <a:ext cx="222510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Présidence</a:t>
            </a:r>
          </a:p>
          <a:p>
            <a:pPr algn="ctr"/>
            <a:r>
              <a:rPr lang="fr-FR" sz="1400" b="1" dirty="0" smtClean="0"/>
              <a:t>(ou vice-présidence)</a:t>
            </a:r>
          </a:p>
          <a:p>
            <a:pPr algn="ctr"/>
            <a:endParaRPr lang="fr-FR" sz="1200" dirty="0"/>
          </a:p>
          <a:p>
            <a:pPr algn="ctr"/>
            <a:r>
              <a:rPr lang="fr-FR" sz="1200" dirty="0" smtClean="0"/>
              <a:t>- Convoque et préside les séances du CP en vue de décisions collégiales</a:t>
            </a:r>
          </a:p>
          <a:p>
            <a:pPr algn="ctr"/>
            <a:r>
              <a:rPr lang="fr-FR" sz="1200" dirty="0" smtClean="0"/>
              <a:t>- Signe les documents qui engagent la paroisse</a:t>
            </a:r>
            <a:endParaRPr lang="fr-FR" sz="1200" dirty="0"/>
          </a:p>
        </p:txBody>
      </p:sp>
      <p:sp>
        <p:nvSpPr>
          <p:cNvPr id="50" name="Rectangle 49"/>
          <p:cNvSpPr/>
          <p:nvPr/>
        </p:nvSpPr>
        <p:spPr>
          <a:xfrm>
            <a:off x="694045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Secrétaire Caissier-ère</a:t>
            </a:r>
            <a:endParaRPr lang="fr-FR" sz="1200" dirty="0"/>
          </a:p>
        </p:txBody>
      </p:sp>
      <p:sp>
        <p:nvSpPr>
          <p:cNvPr id="51" name="Rectangle 50"/>
          <p:cNvSpPr/>
          <p:nvPr/>
        </p:nvSpPr>
        <p:spPr>
          <a:xfrm>
            <a:off x="2088064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C</a:t>
            </a:r>
            <a:r>
              <a:rPr lang="fr-FR" sz="1200" dirty="0" smtClean="0"/>
              <a:t>ommission de prospection </a:t>
            </a:r>
            <a:r>
              <a:rPr lang="fr-FR" sz="1000" dirty="0" smtClean="0"/>
              <a:t>(constitution et mandat)</a:t>
            </a:r>
            <a:endParaRPr lang="fr-FR" sz="1000" dirty="0"/>
          </a:p>
        </p:txBody>
      </p:sp>
      <p:sp>
        <p:nvSpPr>
          <p:cNvPr id="56" name="Rectangle 55"/>
          <p:cNvSpPr/>
          <p:nvPr/>
        </p:nvSpPr>
        <p:spPr>
          <a:xfrm>
            <a:off x="3510504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/>
              <a:t>Communes politiques, associations, </a:t>
            </a:r>
            <a:r>
              <a:rPr lang="fr-FR" sz="1100" dirty="0"/>
              <a:t>a</a:t>
            </a:r>
            <a:r>
              <a:rPr lang="fr-FR" sz="1100" dirty="0" smtClean="0"/>
              <a:t>utres Eglises </a:t>
            </a:r>
            <a:r>
              <a:rPr lang="fr-FR" sz="1000" dirty="0" smtClean="0"/>
              <a:t>(représentation)</a:t>
            </a:r>
            <a:endParaRPr lang="fr-FR" sz="1000" dirty="0"/>
          </a:p>
        </p:txBody>
      </p:sp>
      <p:sp>
        <p:nvSpPr>
          <p:cNvPr id="57" name="Rectangle 56"/>
          <p:cNvSpPr/>
          <p:nvPr/>
        </p:nvSpPr>
        <p:spPr>
          <a:xfrm>
            <a:off x="4915049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Assemblée de paroisse </a:t>
            </a:r>
            <a:r>
              <a:rPr lang="fr-FR" sz="1000" dirty="0" smtClean="0"/>
              <a:t>(convocation, présidence)</a:t>
            </a:r>
            <a:endParaRPr lang="fr-FR" sz="1000" dirty="0"/>
          </a:p>
        </p:txBody>
      </p:sp>
      <p:sp>
        <p:nvSpPr>
          <p:cNvPr id="58" name="Rectangle 57"/>
          <p:cNvSpPr/>
          <p:nvPr/>
        </p:nvSpPr>
        <p:spPr>
          <a:xfrm>
            <a:off x="6379749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Autres commissions </a:t>
            </a:r>
            <a:r>
              <a:rPr lang="fr-FR" sz="1000" dirty="0" smtClean="0"/>
              <a:t>(</a:t>
            </a:r>
            <a:r>
              <a:rPr lang="fr-FR" sz="1000" dirty="0" smtClean="0"/>
              <a:t>constitution et </a:t>
            </a:r>
            <a:r>
              <a:rPr lang="fr-FR" sz="1000" dirty="0" smtClean="0"/>
              <a:t>mandat)</a:t>
            </a:r>
            <a:endParaRPr lang="fr-FR" sz="1000" dirty="0"/>
          </a:p>
        </p:txBody>
      </p:sp>
      <p:sp>
        <p:nvSpPr>
          <p:cNvPr id="59" name="ZoneTexte 58"/>
          <p:cNvSpPr txBox="1"/>
          <p:nvPr/>
        </p:nvSpPr>
        <p:spPr>
          <a:xfrm>
            <a:off x="7218306" y="3095772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Stratégique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7159511" y="3681917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Opérationnel</a:t>
            </a:r>
            <a:endParaRPr lang="fr-FR" dirty="0">
              <a:solidFill>
                <a:schemeClr val="tx2"/>
              </a:solidFill>
            </a:endParaRPr>
          </a:p>
        </p:txBody>
      </p:sp>
      <p:cxnSp>
        <p:nvCxnSpPr>
          <p:cNvPr id="61" name="Connecteur droit 60"/>
          <p:cNvCxnSpPr/>
          <p:nvPr/>
        </p:nvCxnSpPr>
        <p:spPr>
          <a:xfrm flipV="1">
            <a:off x="2512828" y="3497931"/>
            <a:ext cx="6187097" cy="4196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2512828" y="3681917"/>
            <a:ext cx="6187097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1281989" y="4286566"/>
            <a:ext cx="7038170" cy="3402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>
            <a:endCxn id="51" idx="0"/>
          </p:cNvCxnSpPr>
          <p:nvPr/>
        </p:nvCxnSpPr>
        <p:spPr>
          <a:xfrm>
            <a:off x="2676008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>
            <a:off x="4098448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/>
          <p:nvPr/>
        </p:nvCxnSpPr>
        <p:spPr>
          <a:xfrm>
            <a:off x="5464189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/>
          <p:nvPr/>
        </p:nvCxnSpPr>
        <p:spPr>
          <a:xfrm>
            <a:off x="6943327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Processus 80"/>
          <p:cNvSpPr/>
          <p:nvPr/>
        </p:nvSpPr>
        <p:spPr>
          <a:xfrm>
            <a:off x="6503781" y="2070204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Processus 81"/>
          <p:cNvSpPr/>
          <p:nvPr/>
        </p:nvSpPr>
        <p:spPr>
          <a:xfrm>
            <a:off x="4445330" y="2070204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Processus 82"/>
          <p:cNvSpPr/>
          <p:nvPr/>
        </p:nvSpPr>
        <p:spPr>
          <a:xfrm>
            <a:off x="4439208" y="1127681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Processus 83"/>
          <p:cNvSpPr/>
          <p:nvPr/>
        </p:nvSpPr>
        <p:spPr>
          <a:xfrm>
            <a:off x="6503781" y="2072674"/>
            <a:ext cx="387457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Processus 84"/>
          <p:cNvSpPr/>
          <p:nvPr/>
        </p:nvSpPr>
        <p:spPr>
          <a:xfrm>
            <a:off x="4447950" y="2071172"/>
            <a:ext cx="376743" cy="689319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Processus 85"/>
          <p:cNvSpPr/>
          <p:nvPr/>
        </p:nvSpPr>
        <p:spPr>
          <a:xfrm>
            <a:off x="5511470" y="2072674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Processus 87"/>
          <p:cNvSpPr/>
          <p:nvPr/>
        </p:nvSpPr>
        <p:spPr>
          <a:xfrm>
            <a:off x="5511470" y="1127681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Processus 88"/>
          <p:cNvSpPr/>
          <p:nvPr/>
        </p:nvSpPr>
        <p:spPr>
          <a:xfrm>
            <a:off x="6502667" y="1127681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ZoneTexte 90"/>
          <p:cNvSpPr txBox="1"/>
          <p:nvPr/>
        </p:nvSpPr>
        <p:spPr>
          <a:xfrm>
            <a:off x="5525820" y="1353542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Finances</a:t>
            </a:r>
            <a:endParaRPr lang="fr-FR" sz="900" dirty="0"/>
          </a:p>
        </p:txBody>
      </p:sp>
      <p:sp>
        <p:nvSpPr>
          <p:cNvPr id="92" name="ZoneTexte 91"/>
          <p:cNvSpPr txBox="1"/>
          <p:nvPr/>
        </p:nvSpPr>
        <p:spPr>
          <a:xfrm>
            <a:off x="6502154" y="1353542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Bâtiments</a:t>
            </a:r>
            <a:endParaRPr lang="fr-FR" sz="900" dirty="0"/>
          </a:p>
        </p:txBody>
      </p:sp>
      <p:sp>
        <p:nvSpPr>
          <p:cNvPr id="93" name="ZoneTexte 92"/>
          <p:cNvSpPr txBox="1"/>
          <p:nvPr/>
        </p:nvSpPr>
        <p:spPr>
          <a:xfrm>
            <a:off x="4447949" y="2241673"/>
            <a:ext cx="758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Diaconie</a:t>
            </a:r>
          </a:p>
          <a:p>
            <a:pPr algn="ctr"/>
            <a:r>
              <a:rPr lang="fr-FR" sz="900" dirty="0" smtClean="0"/>
              <a:t>Missions</a:t>
            </a:r>
            <a:endParaRPr lang="fr-FR" sz="900" dirty="0"/>
          </a:p>
        </p:txBody>
      </p:sp>
      <p:sp>
        <p:nvSpPr>
          <p:cNvPr id="94" name="ZoneTexte 93"/>
          <p:cNvSpPr txBox="1"/>
          <p:nvPr/>
        </p:nvSpPr>
        <p:spPr>
          <a:xfrm>
            <a:off x="5511470" y="2293165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Personnel</a:t>
            </a:r>
            <a:endParaRPr lang="fr-FR" sz="900" dirty="0"/>
          </a:p>
        </p:txBody>
      </p:sp>
      <p:sp>
        <p:nvSpPr>
          <p:cNvPr id="95" name="ZoneTexte 94"/>
          <p:cNvSpPr txBox="1"/>
          <p:nvPr/>
        </p:nvSpPr>
        <p:spPr>
          <a:xfrm>
            <a:off x="6366900" y="2241673"/>
            <a:ext cx="997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Cultes</a:t>
            </a:r>
          </a:p>
          <a:p>
            <a:pPr algn="ctr"/>
            <a:r>
              <a:rPr lang="fr-FR" sz="900" dirty="0" smtClean="0"/>
              <a:t>Manifestations</a:t>
            </a:r>
            <a:endParaRPr lang="fr-FR" sz="900" dirty="0"/>
          </a:p>
        </p:txBody>
      </p:sp>
      <p:cxnSp>
        <p:nvCxnSpPr>
          <p:cNvPr id="106" name="Connecteur droit 105"/>
          <p:cNvCxnSpPr/>
          <p:nvPr/>
        </p:nvCxnSpPr>
        <p:spPr>
          <a:xfrm>
            <a:off x="6243234" y="441575"/>
            <a:ext cx="0" cy="0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120166" y="441575"/>
            <a:ext cx="457975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7364315" y="834318"/>
            <a:ext cx="1335610" cy="223065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Processus 62"/>
          <p:cNvSpPr/>
          <p:nvPr/>
        </p:nvSpPr>
        <p:spPr>
          <a:xfrm>
            <a:off x="4447950" y="1128649"/>
            <a:ext cx="387457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ZoneTexte 89"/>
          <p:cNvSpPr txBox="1"/>
          <p:nvPr/>
        </p:nvSpPr>
        <p:spPr>
          <a:xfrm>
            <a:off x="4336454" y="1283761"/>
            <a:ext cx="935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Enseignement religieux</a:t>
            </a:r>
            <a:endParaRPr lang="fr-FR" sz="900" dirty="0"/>
          </a:p>
        </p:txBody>
      </p:sp>
      <p:sp>
        <p:nvSpPr>
          <p:cNvPr id="65" name="Processus 64"/>
          <p:cNvSpPr/>
          <p:nvPr/>
        </p:nvSpPr>
        <p:spPr>
          <a:xfrm>
            <a:off x="7561436" y="1127681"/>
            <a:ext cx="758723" cy="690287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ZoneTexte 68"/>
          <p:cNvSpPr txBox="1"/>
          <p:nvPr/>
        </p:nvSpPr>
        <p:spPr>
          <a:xfrm>
            <a:off x="7561436" y="1149356"/>
            <a:ext cx="758723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900" dirty="0" smtClean="0">
                <a:solidFill>
                  <a:srgbClr val="000000"/>
                </a:solidFill>
              </a:rPr>
              <a:t>Ministère pastoral ou diaconal</a:t>
            </a:r>
          </a:p>
          <a:p>
            <a:pPr algn="ctr"/>
            <a:endParaRPr lang="fr-FR" sz="900" dirty="0">
              <a:solidFill>
                <a:srgbClr val="0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336454" y="441575"/>
            <a:ext cx="4213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Conseil de paroisse</a:t>
            </a:r>
            <a:endParaRPr lang="fr-FR" b="1" dirty="0"/>
          </a:p>
        </p:txBody>
      </p:sp>
      <p:cxnSp>
        <p:nvCxnSpPr>
          <p:cNvPr id="18" name="Connecteur en angle 17"/>
          <p:cNvCxnSpPr>
            <a:endCxn id="49" idx="0"/>
          </p:cNvCxnSpPr>
          <p:nvPr/>
        </p:nvCxnSpPr>
        <p:spPr>
          <a:xfrm rot="10800000" flipV="1">
            <a:off x="1400276" y="810907"/>
            <a:ext cx="2698172" cy="679450"/>
          </a:xfrm>
          <a:prstGeom prst="bentConnector2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4202631" y="6130375"/>
            <a:ext cx="449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dirty="0" smtClean="0"/>
              <a:t>Organigramme paroisse EERF : dicastère présidence</a:t>
            </a:r>
          </a:p>
          <a:p>
            <a:pPr algn="r"/>
            <a:r>
              <a:rPr lang="fr-FR" sz="1100" b="1" dirty="0" smtClean="0"/>
              <a:t>RE 77, 84-86 </a:t>
            </a:r>
            <a:endParaRPr lang="fr-FR" sz="1100" b="1" dirty="0"/>
          </a:p>
        </p:txBody>
      </p:sp>
      <p:sp>
        <p:nvSpPr>
          <p:cNvPr id="43" name="Rectangle 42"/>
          <p:cNvSpPr/>
          <p:nvPr/>
        </p:nvSpPr>
        <p:spPr>
          <a:xfrm>
            <a:off x="7732215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/>
              <a:t>Personnes, groupes ou organes concernés par les décisions du CP</a:t>
            </a:r>
            <a:endParaRPr lang="fr-FR" sz="1100" dirty="0"/>
          </a:p>
        </p:txBody>
      </p:sp>
      <p:cxnSp>
        <p:nvCxnSpPr>
          <p:cNvPr id="45" name="Connecteur droit 44"/>
          <p:cNvCxnSpPr/>
          <p:nvPr/>
        </p:nvCxnSpPr>
        <p:spPr>
          <a:xfrm>
            <a:off x="8320159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51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cessus 2"/>
          <p:cNvSpPr/>
          <p:nvPr/>
        </p:nvSpPr>
        <p:spPr>
          <a:xfrm>
            <a:off x="403039" y="1238676"/>
            <a:ext cx="2948152" cy="237513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Processus 3"/>
          <p:cNvSpPr/>
          <p:nvPr/>
        </p:nvSpPr>
        <p:spPr>
          <a:xfrm>
            <a:off x="403039" y="1242004"/>
            <a:ext cx="1435742" cy="23718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8967" y="1978086"/>
            <a:ext cx="3824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Enseignement</a:t>
            </a:r>
            <a:r>
              <a:rPr lang="fr-FR" b="1" dirty="0" smtClean="0"/>
              <a:t> </a:t>
            </a:r>
            <a:r>
              <a:rPr lang="fr-FR" sz="2000" b="1" dirty="0" smtClean="0"/>
              <a:t>religieux</a:t>
            </a:r>
            <a:endParaRPr lang="fr-FR" sz="20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838781" y="2378195"/>
            <a:ext cx="1512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Responsable du contenu, </a:t>
            </a:r>
            <a:r>
              <a:rPr lang="fr-FR" dirty="0"/>
              <a:t>(</a:t>
            </a:r>
            <a:r>
              <a:rPr lang="fr-FR" dirty="0" smtClean="0"/>
              <a:t>orientation théologique)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838782" y="1242004"/>
            <a:ext cx="151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Ministre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03039" y="1253305"/>
            <a:ext cx="1512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Conseiller-ère de paroisse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03039" y="2432185"/>
            <a:ext cx="1512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Responsable avec le CP de l’organisation</a:t>
            </a:r>
          </a:p>
          <a:p>
            <a:endParaRPr lang="fr-FR" dirty="0" smtClean="0"/>
          </a:p>
        </p:txBody>
      </p:sp>
      <p:sp>
        <p:nvSpPr>
          <p:cNvPr id="10" name="Rectangle 9"/>
          <p:cNvSpPr/>
          <p:nvPr/>
        </p:nvSpPr>
        <p:spPr>
          <a:xfrm>
            <a:off x="368401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 de la c</a:t>
            </a:r>
            <a:r>
              <a:rPr lang="fr-FR" sz="1400" dirty="0" smtClean="0"/>
              <a:t>atéchèse </a:t>
            </a:r>
            <a:r>
              <a:rPr lang="fr-FR" sz="1400" dirty="0" smtClean="0"/>
              <a:t>préscolaire</a:t>
            </a: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1880810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 de la c</a:t>
            </a:r>
            <a:r>
              <a:rPr lang="fr-FR" sz="1400" dirty="0" smtClean="0"/>
              <a:t>atéchèse </a:t>
            </a:r>
            <a:r>
              <a:rPr lang="fr-FR" sz="1400" dirty="0" smtClean="0"/>
              <a:t>primaire</a:t>
            </a:r>
            <a:endParaRPr lang="fr-FR" sz="1400" dirty="0"/>
          </a:p>
        </p:txBody>
      </p:sp>
      <p:sp>
        <p:nvSpPr>
          <p:cNvPr id="13" name="Rectangle 12"/>
          <p:cNvSpPr/>
          <p:nvPr/>
        </p:nvSpPr>
        <p:spPr>
          <a:xfrm>
            <a:off x="3307603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 de la c</a:t>
            </a:r>
            <a:r>
              <a:rPr lang="fr-FR" sz="1400" dirty="0" smtClean="0"/>
              <a:t>atéchèse </a:t>
            </a:r>
            <a:r>
              <a:rPr lang="fr-FR" sz="1400" dirty="0" smtClean="0"/>
              <a:t>secondaire</a:t>
            </a:r>
            <a:endParaRPr lang="fr-FR" sz="1400" dirty="0"/>
          </a:p>
        </p:txBody>
      </p:sp>
      <p:sp>
        <p:nvSpPr>
          <p:cNvPr id="14" name="Rectangle 13"/>
          <p:cNvSpPr/>
          <p:nvPr/>
        </p:nvSpPr>
        <p:spPr>
          <a:xfrm>
            <a:off x="4789220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 de la jeunesse</a:t>
            </a:r>
            <a:endParaRPr lang="fr-FR" sz="1400" dirty="0"/>
          </a:p>
        </p:txBody>
      </p:sp>
      <p:cxnSp>
        <p:nvCxnSpPr>
          <p:cNvPr id="16" name="Connecteur en angle 15"/>
          <p:cNvCxnSpPr/>
          <p:nvPr/>
        </p:nvCxnSpPr>
        <p:spPr>
          <a:xfrm>
            <a:off x="982510" y="3632514"/>
            <a:ext cx="5879030" cy="544237"/>
          </a:xfrm>
          <a:prstGeom prst="bentConnector3">
            <a:avLst>
              <a:gd name="adj1" fmla="val -76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468754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3891113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360098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982510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155512" y="307506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Stratégique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155512" y="386939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Opérationnel</a:t>
            </a:r>
            <a:endParaRPr lang="fr-FR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51192" y="360512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51190" y="378491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6273076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 de la formation d’adultes</a:t>
            </a:r>
            <a:endParaRPr lang="fr-FR" sz="1400" dirty="0"/>
          </a:p>
        </p:txBody>
      </p:sp>
      <p:cxnSp>
        <p:nvCxnSpPr>
          <p:cNvPr id="32" name="Connecteur droit 31"/>
          <p:cNvCxnSpPr/>
          <p:nvPr/>
        </p:nvCxnSpPr>
        <p:spPr>
          <a:xfrm>
            <a:off x="6861540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4269082" y="6181142"/>
            <a:ext cx="45444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dirty="0"/>
              <a:t>Organigramme </a:t>
            </a:r>
            <a:r>
              <a:rPr lang="fr-FR" sz="1100" b="1" dirty="0" smtClean="0"/>
              <a:t>paroisse EERF : </a:t>
            </a:r>
            <a:r>
              <a:rPr lang="fr-FR" sz="1100" b="1" dirty="0"/>
              <a:t>dicastère </a:t>
            </a:r>
            <a:r>
              <a:rPr lang="fr-FR" sz="1100" b="1" dirty="0" smtClean="0"/>
              <a:t>enseignement religieux</a:t>
            </a:r>
          </a:p>
          <a:p>
            <a:pPr algn="r"/>
            <a:r>
              <a:rPr lang="fr-FR" sz="1100" b="1" dirty="0" smtClean="0"/>
              <a:t>CE 3.1-2; RE 48-66, 84.3.g, 176.2-3</a:t>
            </a:r>
            <a:endParaRPr lang="fr-FR" sz="1100" dirty="0"/>
          </a:p>
        </p:txBody>
      </p:sp>
      <p:sp>
        <p:nvSpPr>
          <p:cNvPr id="30" name="Rectangle 29"/>
          <p:cNvSpPr/>
          <p:nvPr/>
        </p:nvSpPr>
        <p:spPr>
          <a:xfrm>
            <a:off x="5182481" y="620511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5182478" y="693466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Conseil de paroisse</a:t>
            </a:r>
            <a:endParaRPr lang="fr-FR" b="1" dirty="0"/>
          </a:p>
        </p:txBody>
      </p:sp>
      <p:cxnSp>
        <p:nvCxnSpPr>
          <p:cNvPr id="33" name="Connecteur en angle 32"/>
          <p:cNvCxnSpPr/>
          <p:nvPr/>
        </p:nvCxnSpPr>
        <p:spPr>
          <a:xfrm rot="10800000" flipV="1">
            <a:off x="1838782" y="620512"/>
            <a:ext cx="3343706" cy="621492"/>
          </a:xfrm>
          <a:prstGeom prst="bentConnector3">
            <a:avLst>
              <a:gd name="adj1" fmla="val 99606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637625" y="1611336"/>
            <a:ext cx="1175888" cy="10464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Tables rondes cantonales</a:t>
            </a:r>
            <a:endParaRPr lang="fr-FR" sz="1400" dirty="0"/>
          </a:p>
        </p:txBody>
      </p:sp>
      <p:cxnSp>
        <p:nvCxnSpPr>
          <p:cNvPr id="42" name="Connecteur droit 41"/>
          <p:cNvCxnSpPr/>
          <p:nvPr/>
        </p:nvCxnSpPr>
        <p:spPr>
          <a:xfrm>
            <a:off x="3351192" y="2857868"/>
            <a:ext cx="4868927" cy="52923"/>
          </a:xfrm>
          <a:prstGeom prst="line">
            <a:avLst/>
          </a:prstGeom>
          <a:ln>
            <a:solidFill>
              <a:srgbClr val="C0504D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8220119" y="2657820"/>
            <a:ext cx="0" cy="25297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97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cessus 2"/>
          <p:cNvSpPr/>
          <p:nvPr/>
        </p:nvSpPr>
        <p:spPr>
          <a:xfrm>
            <a:off x="403039" y="1238676"/>
            <a:ext cx="2948152" cy="237513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Processus 3"/>
          <p:cNvSpPr/>
          <p:nvPr/>
        </p:nvSpPr>
        <p:spPr>
          <a:xfrm>
            <a:off x="403039" y="1242004"/>
            <a:ext cx="1435742" cy="23718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8967" y="1978086"/>
            <a:ext cx="3824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Cultes et manifestations</a:t>
            </a:r>
            <a:endParaRPr lang="fr-FR" sz="20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838781" y="2449126"/>
            <a:ext cx="1512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Responsable de la direction du culte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838782" y="1242004"/>
            <a:ext cx="151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Ministre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03039" y="1253305"/>
            <a:ext cx="1512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Conseiller-ère de paroisse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03039" y="2432185"/>
            <a:ext cx="1512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Responsable avec le CP de l’organisation</a:t>
            </a:r>
          </a:p>
          <a:p>
            <a:endParaRPr lang="fr-FR" dirty="0" smtClean="0"/>
          </a:p>
        </p:txBody>
      </p:sp>
      <p:sp>
        <p:nvSpPr>
          <p:cNvPr id="10" name="Rectangle 9"/>
          <p:cNvSpPr/>
          <p:nvPr/>
        </p:nvSpPr>
        <p:spPr>
          <a:xfrm>
            <a:off x="368401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Collaborateur-</a:t>
            </a:r>
            <a:r>
              <a:rPr lang="fr-FR" sz="1200" dirty="0" err="1" smtClean="0"/>
              <a:t>trices</a:t>
            </a:r>
            <a:r>
              <a:rPr lang="fr-FR" sz="1200" dirty="0" smtClean="0"/>
              <a:t> pour les c</a:t>
            </a:r>
            <a:r>
              <a:rPr lang="fr-FR" sz="1200" dirty="0" smtClean="0"/>
              <a:t>ultes </a:t>
            </a:r>
            <a:r>
              <a:rPr lang="fr-FR" sz="1200" dirty="0" smtClean="0"/>
              <a:t>ordinaires et extraordinaires</a:t>
            </a:r>
            <a:endParaRPr lang="fr-FR" sz="1200" dirty="0"/>
          </a:p>
        </p:txBody>
      </p:sp>
      <p:sp>
        <p:nvSpPr>
          <p:cNvPr id="12" name="Rectangle 11"/>
          <p:cNvSpPr/>
          <p:nvPr/>
        </p:nvSpPr>
        <p:spPr>
          <a:xfrm>
            <a:off x="1880810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 des offrandes</a:t>
            </a:r>
            <a:endParaRPr lang="fr-FR" sz="1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3307603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Collaborateurs-</a:t>
            </a:r>
            <a:r>
              <a:rPr lang="fr-FR" sz="1200" dirty="0" err="1" smtClean="0"/>
              <a:t>trices</a:t>
            </a:r>
            <a:r>
              <a:rPr lang="fr-FR" sz="1200" dirty="0" smtClean="0"/>
              <a:t> lors des a</a:t>
            </a:r>
            <a:r>
              <a:rPr lang="fr-FR" sz="1200" dirty="0" smtClean="0"/>
              <a:t>ctes </a:t>
            </a:r>
            <a:r>
              <a:rPr lang="fr-FR" sz="1200" dirty="0" smtClean="0"/>
              <a:t>pastoraux</a:t>
            </a:r>
            <a:endParaRPr lang="fr-FR" sz="1200" dirty="0"/>
          </a:p>
        </p:txBody>
      </p:sp>
      <p:sp>
        <p:nvSpPr>
          <p:cNvPr id="14" name="Rectangle 13"/>
          <p:cNvSpPr/>
          <p:nvPr/>
        </p:nvSpPr>
        <p:spPr>
          <a:xfrm>
            <a:off x="4789220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Aides pour la distribution de la Sainte </a:t>
            </a:r>
            <a:r>
              <a:rPr lang="fr-FR" sz="1400" dirty="0" smtClean="0"/>
              <a:t>cène</a:t>
            </a:r>
            <a:endParaRPr lang="fr-FR" sz="1400" dirty="0"/>
          </a:p>
        </p:txBody>
      </p:sp>
      <p:cxnSp>
        <p:nvCxnSpPr>
          <p:cNvPr id="16" name="Connecteur en angle 15"/>
          <p:cNvCxnSpPr/>
          <p:nvPr/>
        </p:nvCxnSpPr>
        <p:spPr>
          <a:xfrm>
            <a:off x="982510" y="3632514"/>
            <a:ext cx="5879030" cy="544237"/>
          </a:xfrm>
          <a:prstGeom prst="bentConnector3">
            <a:avLst>
              <a:gd name="adj1" fmla="val -76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468754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3891113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360098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982510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155512" y="307506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Stratégique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155512" y="386939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Opérationnel</a:t>
            </a:r>
            <a:endParaRPr lang="fr-FR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51192" y="360512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51190" y="378491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6273076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Responsables des fêtes </a:t>
            </a:r>
            <a:r>
              <a:rPr lang="fr-FR" sz="1400" dirty="0" smtClean="0"/>
              <a:t>paroissiales</a:t>
            </a:r>
            <a:endParaRPr lang="fr-FR" sz="1400" dirty="0"/>
          </a:p>
        </p:txBody>
      </p:sp>
      <p:cxnSp>
        <p:nvCxnSpPr>
          <p:cNvPr id="32" name="Connecteur droit 31"/>
          <p:cNvCxnSpPr/>
          <p:nvPr/>
        </p:nvCxnSpPr>
        <p:spPr>
          <a:xfrm>
            <a:off x="6861540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4269082" y="6181142"/>
            <a:ext cx="45444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dirty="0"/>
              <a:t>Organigramme </a:t>
            </a:r>
            <a:r>
              <a:rPr lang="fr-FR" sz="1100" b="1" dirty="0" smtClean="0"/>
              <a:t>paroisse EERF : </a:t>
            </a:r>
            <a:r>
              <a:rPr lang="fr-FR" sz="1100" b="1" dirty="0"/>
              <a:t>dicastère </a:t>
            </a:r>
            <a:r>
              <a:rPr lang="fr-FR" sz="1100" b="1" dirty="0" smtClean="0"/>
              <a:t>cultes et manifestations</a:t>
            </a:r>
          </a:p>
          <a:p>
            <a:pPr algn="r"/>
            <a:r>
              <a:rPr lang="fr-FR" sz="1100" b="1" dirty="0" smtClean="0"/>
              <a:t>CE 3; RE 7-18, 28-33, 84.2, 176</a:t>
            </a:r>
            <a:endParaRPr lang="fr-FR" sz="1100" dirty="0"/>
          </a:p>
        </p:txBody>
      </p:sp>
      <p:sp>
        <p:nvSpPr>
          <p:cNvPr id="30" name="Rectangle 29"/>
          <p:cNvSpPr/>
          <p:nvPr/>
        </p:nvSpPr>
        <p:spPr>
          <a:xfrm>
            <a:off x="5182481" y="620511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5182478" y="693466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Conseil de paroisse</a:t>
            </a:r>
            <a:endParaRPr lang="fr-FR" b="1" dirty="0"/>
          </a:p>
        </p:txBody>
      </p:sp>
      <p:cxnSp>
        <p:nvCxnSpPr>
          <p:cNvPr id="33" name="Connecteur en angle 32"/>
          <p:cNvCxnSpPr/>
          <p:nvPr/>
        </p:nvCxnSpPr>
        <p:spPr>
          <a:xfrm rot="10800000" flipV="1">
            <a:off x="1838782" y="620512"/>
            <a:ext cx="3343706" cy="621492"/>
          </a:xfrm>
          <a:prstGeom prst="bentConnector3">
            <a:avLst>
              <a:gd name="adj1" fmla="val 99606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811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cessus 2"/>
          <p:cNvSpPr/>
          <p:nvPr/>
        </p:nvSpPr>
        <p:spPr>
          <a:xfrm>
            <a:off x="403039" y="1238676"/>
            <a:ext cx="2948152" cy="237513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Processus 3"/>
          <p:cNvSpPr/>
          <p:nvPr/>
        </p:nvSpPr>
        <p:spPr>
          <a:xfrm>
            <a:off x="403039" y="1242004"/>
            <a:ext cx="1435742" cy="23718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8967" y="1978086"/>
            <a:ext cx="3824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Mission et diaconie</a:t>
            </a:r>
            <a:endParaRPr lang="fr-FR" sz="20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838781" y="2432186"/>
            <a:ext cx="15124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Responsable de l’</a:t>
            </a:r>
            <a:r>
              <a:rPr lang="fr-FR" sz="1400" dirty="0" err="1" smtClean="0"/>
              <a:t>accompagne-ment</a:t>
            </a:r>
            <a:r>
              <a:rPr lang="fr-FR" sz="1400" dirty="0" smtClean="0"/>
              <a:t> spirituel</a:t>
            </a:r>
            <a:endParaRPr lang="fr-FR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1838782" y="1242004"/>
            <a:ext cx="151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Ministre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03039" y="1253305"/>
            <a:ext cx="1512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Conseiller-ère de paroisse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03039" y="2432185"/>
            <a:ext cx="15124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Responsable avec le CP de l’organisation et du suivi des projets et actions</a:t>
            </a:r>
          </a:p>
          <a:p>
            <a:endParaRPr lang="fr-FR" dirty="0" smtClean="0"/>
          </a:p>
        </p:txBody>
      </p:sp>
      <p:sp>
        <p:nvSpPr>
          <p:cNvPr id="10" name="Rectangle 9"/>
          <p:cNvSpPr/>
          <p:nvPr/>
        </p:nvSpPr>
        <p:spPr>
          <a:xfrm>
            <a:off x="337489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 des o</a:t>
            </a:r>
            <a:r>
              <a:rPr lang="fr-FR" sz="1400" dirty="0" smtClean="0"/>
              <a:t>ffrandes</a:t>
            </a: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6242684" y="1611336"/>
            <a:ext cx="1175888" cy="10464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Commission missionnaire cantonale</a:t>
            </a:r>
            <a:endParaRPr lang="fr-FR" sz="1400" dirty="0"/>
          </a:p>
        </p:txBody>
      </p:sp>
      <p:sp>
        <p:nvSpPr>
          <p:cNvPr id="13" name="Rectangle 12"/>
          <p:cNvSpPr/>
          <p:nvPr/>
        </p:nvSpPr>
        <p:spPr>
          <a:xfrm>
            <a:off x="7637625" y="1611336"/>
            <a:ext cx="1175888" cy="10464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Commission de diaconie cantonale</a:t>
            </a:r>
            <a:endParaRPr lang="fr-FR" sz="1400" dirty="0"/>
          </a:p>
        </p:txBody>
      </p:sp>
      <p:sp>
        <p:nvSpPr>
          <p:cNvPr id="14" name="Rectangle 13"/>
          <p:cNvSpPr/>
          <p:nvPr/>
        </p:nvSpPr>
        <p:spPr>
          <a:xfrm>
            <a:off x="4758308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Relation avec les œuvres d’entraide PPP, EPER, DM, M21</a:t>
            </a:r>
            <a:endParaRPr lang="fr-FR" sz="1200" dirty="0"/>
          </a:p>
        </p:txBody>
      </p:sp>
      <p:cxnSp>
        <p:nvCxnSpPr>
          <p:cNvPr id="16" name="Connecteur en angle 15"/>
          <p:cNvCxnSpPr/>
          <p:nvPr/>
        </p:nvCxnSpPr>
        <p:spPr>
          <a:xfrm>
            <a:off x="951598" y="3632514"/>
            <a:ext cx="5879030" cy="544237"/>
          </a:xfrm>
          <a:prstGeom prst="bentConnector3">
            <a:avLst>
              <a:gd name="adj1" fmla="val -76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2389463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3860201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329186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951598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155512" y="307506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Stratégique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155512" y="386939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Opérationnel</a:t>
            </a:r>
            <a:endParaRPr lang="fr-FR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51192" y="360512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51190" y="378491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285534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Groupes, actions diaconales</a:t>
            </a:r>
            <a:endParaRPr lang="fr-FR" sz="1600" dirty="0"/>
          </a:p>
        </p:txBody>
      </p:sp>
      <p:cxnSp>
        <p:nvCxnSpPr>
          <p:cNvPr id="32" name="Connecteur droit 31"/>
          <p:cNvCxnSpPr/>
          <p:nvPr/>
        </p:nvCxnSpPr>
        <p:spPr>
          <a:xfrm>
            <a:off x="6830628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4269082" y="6181142"/>
            <a:ext cx="45444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dirty="0"/>
              <a:t>Organigramme </a:t>
            </a:r>
            <a:r>
              <a:rPr lang="fr-FR" sz="1100" b="1" dirty="0" smtClean="0"/>
              <a:t>paroisse EERF : </a:t>
            </a:r>
            <a:r>
              <a:rPr lang="fr-FR" sz="1100" b="1" dirty="0"/>
              <a:t>dicastère </a:t>
            </a:r>
            <a:r>
              <a:rPr lang="fr-FR" sz="1100" b="1" dirty="0" smtClean="0"/>
              <a:t>mission et diaconie</a:t>
            </a:r>
          </a:p>
          <a:p>
            <a:pPr algn="r"/>
            <a:r>
              <a:rPr lang="fr-FR" sz="1100" b="1" dirty="0" smtClean="0"/>
              <a:t>CE 3.3; RE 70-72, 176.2</a:t>
            </a:r>
            <a:endParaRPr lang="fr-FR" sz="1100" dirty="0"/>
          </a:p>
        </p:txBody>
      </p:sp>
      <p:sp>
        <p:nvSpPr>
          <p:cNvPr id="30" name="Rectangle 29"/>
          <p:cNvSpPr/>
          <p:nvPr/>
        </p:nvSpPr>
        <p:spPr>
          <a:xfrm>
            <a:off x="5182481" y="620512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5182478" y="693466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Conseil de paroisse</a:t>
            </a:r>
            <a:endParaRPr lang="fr-FR" b="1" dirty="0"/>
          </a:p>
        </p:txBody>
      </p:sp>
      <p:cxnSp>
        <p:nvCxnSpPr>
          <p:cNvPr id="33" name="Connecteur en angle 32"/>
          <p:cNvCxnSpPr/>
          <p:nvPr/>
        </p:nvCxnSpPr>
        <p:spPr>
          <a:xfrm rot="10800000" flipV="1">
            <a:off x="1838782" y="620511"/>
            <a:ext cx="3343701" cy="632793"/>
          </a:xfrm>
          <a:prstGeom prst="bentConnector3">
            <a:avLst>
              <a:gd name="adj1" fmla="val 100047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838782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Responsables des </a:t>
            </a:r>
            <a:r>
              <a:rPr lang="fr-FR" sz="1400" dirty="0"/>
              <a:t>v</a:t>
            </a:r>
            <a:r>
              <a:rPr lang="fr-FR" sz="1400" dirty="0" smtClean="0"/>
              <a:t>isites </a:t>
            </a:r>
            <a:endParaRPr lang="fr-FR" sz="1400" dirty="0"/>
          </a:p>
        </p:txBody>
      </p:sp>
      <p:cxnSp>
        <p:nvCxnSpPr>
          <p:cNvPr id="36" name="Connecteur droit 35"/>
          <p:cNvCxnSpPr/>
          <p:nvPr/>
        </p:nvCxnSpPr>
        <p:spPr>
          <a:xfrm>
            <a:off x="3351192" y="2857868"/>
            <a:ext cx="4868927" cy="52923"/>
          </a:xfrm>
          <a:prstGeom prst="line">
            <a:avLst/>
          </a:prstGeom>
          <a:ln>
            <a:solidFill>
              <a:srgbClr val="C0504D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>
            <a:stCxn id="12" idx="2"/>
          </p:cNvCxnSpPr>
          <p:nvPr/>
        </p:nvCxnSpPr>
        <p:spPr>
          <a:xfrm>
            <a:off x="6830628" y="2657820"/>
            <a:ext cx="0" cy="25297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8220119" y="2657820"/>
            <a:ext cx="0" cy="25297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6830628" y="2657820"/>
            <a:ext cx="0" cy="200048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6242684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Responsable de p</a:t>
            </a:r>
            <a:r>
              <a:rPr lang="fr-FR" sz="1400" dirty="0" smtClean="0"/>
              <a:t>rojets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70987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cessus 3"/>
          <p:cNvSpPr/>
          <p:nvPr/>
        </p:nvSpPr>
        <p:spPr>
          <a:xfrm>
            <a:off x="526075" y="995684"/>
            <a:ext cx="2818000" cy="23905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91590" y="1731766"/>
            <a:ext cx="3824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Personnel</a:t>
            </a:r>
            <a:endParaRPr lang="fr-FR" sz="20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26074" y="1006985"/>
            <a:ext cx="281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Conseiller-ère de paroisse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26075" y="2358721"/>
            <a:ext cx="281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Responsable avec </a:t>
            </a:r>
            <a:r>
              <a:rPr lang="fr-FR" dirty="0"/>
              <a:t>le CP  </a:t>
            </a:r>
            <a:endParaRPr lang="fr-FR" dirty="0" smtClean="0"/>
          </a:p>
          <a:p>
            <a:pPr algn="ctr"/>
            <a:r>
              <a:rPr lang="fr-FR" dirty="0" smtClean="0"/>
              <a:t>de l’engagement</a:t>
            </a:r>
          </a:p>
          <a:p>
            <a:pPr algn="ctr"/>
            <a:r>
              <a:rPr lang="fr-FR" dirty="0" smtClean="0"/>
              <a:t>(contrat et suivi RH)</a:t>
            </a:r>
          </a:p>
          <a:p>
            <a:endParaRPr lang="fr-FR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91437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Secrétaire,</a:t>
            </a:r>
          </a:p>
          <a:p>
            <a:pPr algn="ctr"/>
            <a:r>
              <a:rPr lang="fr-FR" sz="1600" dirty="0" smtClean="0"/>
              <a:t>Caissier-ère</a:t>
            </a:r>
            <a:endParaRPr lang="fr-FR" sz="1600" dirty="0"/>
          </a:p>
        </p:txBody>
      </p:sp>
      <p:sp>
        <p:nvSpPr>
          <p:cNvPr id="12" name="Rectangle 11"/>
          <p:cNvSpPr/>
          <p:nvPr/>
        </p:nvSpPr>
        <p:spPr>
          <a:xfrm>
            <a:off x="1803945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 smtClean="0"/>
              <a:t>Commission pour les entretiens personnels</a:t>
            </a:r>
            <a:endParaRPr lang="fr-FR" sz="1500" dirty="0"/>
          </a:p>
        </p:txBody>
      </p:sp>
      <p:cxnSp>
        <p:nvCxnSpPr>
          <p:cNvPr id="16" name="Connecteur en angle 15"/>
          <p:cNvCxnSpPr/>
          <p:nvPr/>
        </p:nvCxnSpPr>
        <p:spPr>
          <a:xfrm>
            <a:off x="1105546" y="3386194"/>
            <a:ext cx="2245646" cy="544237"/>
          </a:xfrm>
          <a:prstGeom prst="bentConnector3">
            <a:avLst>
              <a:gd name="adj1" fmla="val 255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391889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1105546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278548" y="282874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Stratégique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278548" y="362307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Opérationnel</a:t>
            </a:r>
            <a:endParaRPr lang="fr-FR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44075" y="335880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44075" y="353859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>
          <a:xfrm>
            <a:off x="5199093" y="4689875"/>
            <a:ext cx="3619869" cy="15052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1. Personnel de la paroisse lié par contrat ou rapport de service. 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2. Bénévoles.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30" name="Connecteur droit 29"/>
          <p:cNvCxnSpPr/>
          <p:nvPr/>
        </p:nvCxnSpPr>
        <p:spPr>
          <a:xfrm>
            <a:off x="9849300" y="-954892"/>
            <a:ext cx="914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2825705" y="3386194"/>
            <a:ext cx="2677451" cy="159930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/>
          <p:nvPr/>
        </p:nvCxnSpPr>
        <p:spPr>
          <a:xfrm>
            <a:off x="1105546" y="5352116"/>
            <a:ext cx="4244745" cy="435352"/>
          </a:xfrm>
          <a:prstGeom prst="bentConnector3">
            <a:avLst>
              <a:gd name="adj1" fmla="val -14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>
            <a:stCxn id="12" idx="2"/>
          </p:cNvCxnSpPr>
          <p:nvPr/>
        </p:nvCxnSpPr>
        <p:spPr>
          <a:xfrm>
            <a:off x="2391889" y="5352116"/>
            <a:ext cx="0" cy="4353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112751" y="6354056"/>
            <a:ext cx="66936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dirty="0"/>
              <a:t>Organigramme </a:t>
            </a:r>
            <a:r>
              <a:rPr lang="fr-FR" sz="1100" b="1" dirty="0" smtClean="0"/>
              <a:t>paroisse EERF : </a:t>
            </a:r>
            <a:r>
              <a:rPr lang="fr-FR" sz="1100" b="1" dirty="0"/>
              <a:t>dicastère </a:t>
            </a:r>
            <a:r>
              <a:rPr lang="fr-FR" sz="1100" b="1" dirty="0" smtClean="0"/>
              <a:t>personnel</a:t>
            </a:r>
          </a:p>
          <a:p>
            <a:pPr algn="r"/>
            <a:r>
              <a:rPr lang="fr-FR" sz="1100" b="1" dirty="0" smtClean="0"/>
              <a:t>CE 44 ; RE 84.h-j, 89-92, 98.5</a:t>
            </a:r>
            <a:endParaRPr lang="fr-FR" sz="1100" dirty="0"/>
          </a:p>
        </p:txBody>
      </p:sp>
      <p:sp>
        <p:nvSpPr>
          <p:cNvPr id="23" name="Rectangle 22"/>
          <p:cNvSpPr/>
          <p:nvPr/>
        </p:nvSpPr>
        <p:spPr>
          <a:xfrm>
            <a:off x="5129132" y="615514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5129132" y="736027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Conseil de paroisse</a:t>
            </a:r>
            <a:endParaRPr lang="fr-FR" b="1" dirty="0"/>
          </a:p>
        </p:txBody>
      </p:sp>
      <p:cxnSp>
        <p:nvCxnSpPr>
          <p:cNvPr id="29" name="Connecteur en angle 28"/>
          <p:cNvCxnSpPr>
            <a:endCxn id="4" idx="0"/>
          </p:cNvCxnSpPr>
          <p:nvPr/>
        </p:nvCxnSpPr>
        <p:spPr>
          <a:xfrm rot="10800000" flipV="1">
            <a:off x="1935076" y="663072"/>
            <a:ext cx="3194057" cy="332611"/>
          </a:xfrm>
          <a:prstGeom prst="bentConnector2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630510" y="1376773"/>
            <a:ext cx="1175888" cy="10464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Conseil synodal</a:t>
            </a:r>
          </a:p>
          <a:p>
            <a:pPr algn="ctr"/>
            <a:r>
              <a:rPr lang="fr-FR" sz="1400" dirty="0" smtClean="0"/>
              <a:t>CE 46</a:t>
            </a:r>
            <a:endParaRPr lang="fr-FR" sz="1400" dirty="0"/>
          </a:p>
        </p:txBody>
      </p:sp>
      <p:cxnSp>
        <p:nvCxnSpPr>
          <p:cNvPr id="34" name="Connecteur droit 33"/>
          <p:cNvCxnSpPr/>
          <p:nvPr/>
        </p:nvCxnSpPr>
        <p:spPr>
          <a:xfrm>
            <a:off x="8220119" y="2404849"/>
            <a:ext cx="0" cy="25297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132233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 smtClean="0"/>
              <a:t>Commission de prospection</a:t>
            </a:r>
            <a:endParaRPr lang="fr-FR" sz="1500" dirty="0"/>
          </a:p>
        </p:txBody>
      </p:sp>
      <p:cxnSp>
        <p:nvCxnSpPr>
          <p:cNvPr id="39" name="Connecteur droit 38"/>
          <p:cNvCxnSpPr/>
          <p:nvPr/>
        </p:nvCxnSpPr>
        <p:spPr>
          <a:xfrm>
            <a:off x="3351192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>
            <a:off x="3351192" y="2657820"/>
            <a:ext cx="4868927" cy="0"/>
          </a:xfrm>
          <a:prstGeom prst="line">
            <a:avLst/>
          </a:prstGeom>
          <a:ln>
            <a:solidFill>
              <a:srgbClr val="C0504D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257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cessus 3"/>
          <p:cNvSpPr/>
          <p:nvPr/>
        </p:nvSpPr>
        <p:spPr>
          <a:xfrm>
            <a:off x="526075" y="995684"/>
            <a:ext cx="2818000" cy="23905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91590" y="1731766"/>
            <a:ext cx="3824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Bâtiments</a:t>
            </a:r>
            <a:endParaRPr lang="fr-FR" sz="20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26074" y="1006985"/>
            <a:ext cx="281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Conseiller-ère de paroisse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26075" y="2358721"/>
            <a:ext cx="281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Responsable avec </a:t>
            </a:r>
            <a:r>
              <a:rPr lang="fr-FR" dirty="0"/>
              <a:t>le CP  </a:t>
            </a:r>
            <a:endParaRPr lang="fr-FR" dirty="0" smtClean="0"/>
          </a:p>
          <a:p>
            <a:pPr algn="ctr"/>
            <a:r>
              <a:rPr lang="fr-FR" dirty="0" smtClean="0"/>
              <a:t>de l’entretien et des règles d’utilisation des bâtiments</a:t>
            </a:r>
          </a:p>
          <a:p>
            <a:endParaRPr lang="fr-FR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91437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Sacristain-</a:t>
            </a:r>
            <a:r>
              <a:rPr lang="fr-FR" sz="1600" dirty="0" err="1" smtClean="0"/>
              <a:t>ine</a:t>
            </a:r>
            <a:endParaRPr lang="fr-FR" sz="1600" dirty="0"/>
          </a:p>
        </p:txBody>
      </p:sp>
      <p:sp>
        <p:nvSpPr>
          <p:cNvPr id="12" name="Rectangle 11"/>
          <p:cNvSpPr/>
          <p:nvPr/>
        </p:nvSpPr>
        <p:spPr>
          <a:xfrm>
            <a:off x="2003846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Concierge</a:t>
            </a:r>
            <a:endParaRPr lang="fr-FR" sz="1600" dirty="0"/>
          </a:p>
        </p:txBody>
      </p:sp>
      <p:cxnSp>
        <p:nvCxnSpPr>
          <p:cNvPr id="16" name="Connecteur en angle 15"/>
          <p:cNvCxnSpPr/>
          <p:nvPr/>
        </p:nvCxnSpPr>
        <p:spPr>
          <a:xfrm>
            <a:off x="1105546" y="3386194"/>
            <a:ext cx="1486244" cy="544237"/>
          </a:xfrm>
          <a:prstGeom prst="bentConnector3">
            <a:avLst>
              <a:gd name="adj1" fmla="val 38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591790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1105546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278548" y="282874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Stratégique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278548" y="362307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Opérationnel</a:t>
            </a:r>
            <a:endParaRPr lang="fr-FR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44075" y="335880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44075" y="353859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9849300" y="-954892"/>
            <a:ext cx="914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112751" y="6354056"/>
            <a:ext cx="66936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dirty="0"/>
              <a:t>Organigramme </a:t>
            </a:r>
            <a:r>
              <a:rPr lang="fr-FR" sz="1100" b="1" dirty="0" smtClean="0"/>
              <a:t>paroisse EERF : </a:t>
            </a:r>
            <a:r>
              <a:rPr lang="fr-FR" sz="1100" b="1" dirty="0"/>
              <a:t>dicastère </a:t>
            </a:r>
            <a:r>
              <a:rPr lang="fr-FR" sz="1100" b="1" dirty="0" smtClean="0"/>
              <a:t>bâtiments</a:t>
            </a:r>
          </a:p>
          <a:p>
            <a:pPr algn="r"/>
            <a:r>
              <a:rPr lang="fr-FR" sz="1100" b="1" dirty="0" smtClean="0"/>
              <a:t>RE 18, 84.3.d, 103-105</a:t>
            </a:r>
            <a:endParaRPr lang="fr-FR" sz="1100" dirty="0"/>
          </a:p>
        </p:txBody>
      </p:sp>
      <p:sp>
        <p:nvSpPr>
          <p:cNvPr id="23" name="Rectangle 22"/>
          <p:cNvSpPr/>
          <p:nvPr/>
        </p:nvSpPr>
        <p:spPr>
          <a:xfrm>
            <a:off x="5129132" y="615514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5129132" y="736027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Conseil de paroisse</a:t>
            </a:r>
            <a:endParaRPr lang="fr-FR" b="1" dirty="0"/>
          </a:p>
        </p:txBody>
      </p:sp>
      <p:cxnSp>
        <p:nvCxnSpPr>
          <p:cNvPr id="29" name="Connecteur en angle 28"/>
          <p:cNvCxnSpPr>
            <a:endCxn id="4" idx="0"/>
          </p:cNvCxnSpPr>
          <p:nvPr/>
        </p:nvCxnSpPr>
        <p:spPr>
          <a:xfrm rot="10800000" flipV="1">
            <a:off x="1935076" y="663072"/>
            <a:ext cx="3194057" cy="332611"/>
          </a:xfrm>
          <a:prstGeom prst="bentConnector2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515893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Utilisateurs réguliers ou occasionnels</a:t>
            </a:r>
            <a:endParaRPr lang="fr-FR" sz="1400" dirty="0"/>
          </a:p>
        </p:txBody>
      </p:sp>
      <p:cxnSp>
        <p:nvCxnSpPr>
          <p:cNvPr id="32" name="Connecteur droit 31"/>
          <p:cNvCxnSpPr/>
          <p:nvPr/>
        </p:nvCxnSpPr>
        <p:spPr>
          <a:xfrm>
            <a:off x="4073954" y="3922368"/>
            <a:ext cx="0" cy="360260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2591790" y="3930431"/>
            <a:ext cx="4535151" cy="0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031511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Artisans, maîtres d’ouvrage</a:t>
            </a:r>
            <a:endParaRPr lang="fr-FR" sz="1600" dirty="0"/>
          </a:p>
        </p:txBody>
      </p:sp>
      <p:cxnSp>
        <p:nvCxnSpPr>
          <p:cNvPr id="37" name="Connecteur droit 36"/>
          <p:cNvCxnSpPr/>
          <p:nvPr/>
        </p:nvCxnSpPr>
        <p:spPr>
          <a:xfrm>
            <a:off x="5600942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514353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Secrétaire, caissier-ère</a:t>
            </a:r>
            <a:endParaRPr lang="fr-FR" sz="1600" dirty="0"/>
          </a:p>
        </p:txBody>
      </p:sp>
      <p:cxnSp>
        <p:nvCxnSpPr>
          <p:cNvPr id="40" name="Connecteur droit 39"/>
          <p:cNvCxnSpPr/>
          <p:nvPr/>
        </p:nvCxnSpPr>
        <p:spPr>
          <a:xfrm>
            <a:off x="7126941" y="3922368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461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cessus 3"/>
          <p:cNvSpPr/>
          <p:nvPr/>
        </p:nvSpPr>
        <p:spPr>
          <a:xfrm>
            <a:off x="443962" y="1742452"/>
            <a:ext cx="2818000" cy="23905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9477" y="2478534"/>
            <a:ext cx="3824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Finances</a:t>
            </a:r>
            <a:endParaRPr lang="fr-FR" sz="20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43961" y="1753753"/>
            <a:ext cx="281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Conseiller-ère de paroisse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43962" y="3105489"/>
            <a:ext cx="281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Gère avec le CP les biens immobiliers et les moyens financiers</a:t>
            </a:r>
          </a:p>
          <a:p>
            <a:endParaRPr lang="fr-FR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09324" y="5052400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Secrétaire</a:t>
            </a:r>
            <a:endParaRPr lang="fr-FR" sz="1600" dirty="0"/>
          </a:p>
        </p:txBody>
      </p:sp>
      <p:sp>
        <p:nvSpPr>
          <p:cNvPr id="12" name="Rectangle 11"/>
          <p:cNvSpPr/>
          <p:nvPr/>
        </p:nvSpPr>
        <p:spPr>
          <a:xfrm>
            <a:off x="1921733" y="5052400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Caissier-ère</a:t>
            </a:r>
            <a:endParaRPr lang="fr-FR" sz="1600" dirty="0"/>
          </a:p>
        </p:txBody>
      </p:sp>
      <p:cxnSp>
        <p:nvCxnSpPr>
          <p:cNvPr id="16" name="Connecteur en angle 15"/>
          <p:cNvCxnSpPr/>
          <p:nvPr/>
        </p:nvCxnSpPr>
        <p:spPr>
          <a:xfrm>
            <a:off x="1023433" y="4132962"/>
            <a:ext cx="1486244" cy="544237"/>
          </a:xfrm>
          <a:prstGeom prst="bentConnector3">
            <a:avLst>
              <a:gd name="adj1" fmla="val 38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509677" y="4677199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1023433" y="4677199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196435" y="3575517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Stratégique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196435" y="4369844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Opérationnel</a:t>
            </a:r>
            <a:endParaRPr lang="fr-FR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261962" y="4105572"/>
            <a:ext cx="5298045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261962" y="4285362"/>
            <a:ext cx="5298045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290897" y="1844286"/>
            <a:ext cx="2269110" cy="11380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6445424" y="1840405"/>
            <a:ext cx="1960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Commission de révision des comptes</a:t>
            </a:r>
            <a:endParaRPr lang="fr-FR" sz="2000" b="1" dirty="0"/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3261962" y="2306055"/>
            <a:ext cx="302893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en angle 10"/>
          <p:cNvCxnSpPr>
            <a:stCxn id="17" idx="3"/>
            <a:endCxn id="12" idx="3"/>
          </p:cNvCxnSpPr>
          <p:nvPr/>
        </p:nvCxnSpPr>
        <p:spPr>
          <a:xfrm flipH="1">
            <a:off x="3097621" y="2413300"/>
            <a:ext cx="5462386" cy="3162342"/>
          </a:xfrm>
          <a:prstGeom prst="bentConnector3">
            <a:avLst>
              <a:gd name="adj1" fmla="val -4185"/>
            </a:avLst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3569654" y="6173590"/>
            <a:ext cx="4990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dirty="0"/>
              <a:t>Organigramme </a:t>
            </a:r>
            <a:r>
              <a:rPr lang="fr-FR" sz="1100" b="1" dirty="0" smtClean="0"/>
              <a:t>paroisse EERF : </a:t>
            </a:r>
            <a:r>
              <a:rPr lang="fr-FR" sz="1100" b="1" dirty="0"/>
              <a:t>dicastère </a:t>
            </a:r>
            <a:r>
              <a:rPr lang="fr-FR" sz="1100" b="1" dirty="0" smtClean="0"/>
              <a:t>finances</a:t>
            </a:r>
          </a:p>
          <a:p>
            <a:pPr algn="r"/>
            <a:r>
              <a:rPr lang="fr-FR" sz="1100" b="1" dirty="0" smtClean="0"/>
              <a:t>CE 22; RE 84.3.c-d</a:t>
            </a:r>
            <a:endParaRPr lang="fr-FR" sz="1100" dirty="0"/>
          </a:p>
        </p:txBody>
      </p:sp>
      <p:sp>
        <p:nvSpPr>
          <p:cNvPr id="20" name="Rectangle 19"/>
          <p:cNvSpPr/>
          <p:nvPr/>
        </p:nvSpPr>
        <p:spPr>
          <a:xfrm>
            <a:off x="4928973" y="1072547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4774442" y="1145501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Conseil de paroisse</a:t>
            </a:r>
            <a:endParaRPr lang="fr-FR" b="1" dirty="0"/>
          </a:p>
        </p:txBody>
      </p:sp>
      <p:cxnSp>
        <p:nvCxnSpPr>
          <p:cNvPr id="25" name="Connecteur en angle 24"/>
          <p:cNvCxnSpPr>
            <a:endCxn id="8" idx="0"/>
          </p:cNvCxnSpPr>
          <p:nvPr/>
        </p:nvCxnSpPr>
        <p:spPr>
          <a:xfrm rot="10800000" flipV="1">
            <a:off x="1852963" y="1072547"/>
            <a:ext cx="3076011" cy="681206"/>
          </a:xfrm>
          <a:prstGeom prst="bentConnector2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9352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34198</TotalTime>
  <Words>576</Words>
  <Application>Microsoft Macintosh PowerPoint</Application>
  <PresentationFormat>Présentation à l'écran (4:3)</PresentationFormat>
  <Paragraphs>133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Pierre-Philippe Blaser</dc:creator>
  <cp:lastModifiedBy>Pierre-Philippe Blaser</cp:lastModifiedBy>
  <cp:revision>91</cp:revision>
  <cp:lastPrinted>2018-04-11T09:29:52Z</cp:lastPrinted>
  <dcterms:created xsi:type="dcterms:W3CDTF">2018-03-08T09:24:18Z</dcterms:created>
  <dcterms:modified xsi:type="dcterms:W3CDTF">2018-04-11T10:08:54Z</dcterms:modified>
</cp:coreProperties>
</file>